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1"/>
  </p:notesMasterIdLst>
  <p:sldIdLst>
    <p:sldId id="257" r:id="rId2"/>
    <p:sldId id="315" r:id="rId3"/>
    <p:sldId id="316" r:id="rId4"/>
    <p:sldId id="317" r:id="rId5"/>
    <p:sldId id="319" r:id="rId6"/>
    <p:sldId id="321" r:id="rId7"/>
    <p:sldId id="320" r:id="rId8"/>
    <p:sldId id="297" r:id="rId9"/>
    <p:sldId id="298" r:id="rId10"/>
    <p:sldId id="299" r:id="rId11"/>
    <p:sldId id="301" r:id="rId12"/>
    <p:sldId id="302" r:id="rId13"/>
    <p:sldId id="322" r:id="rId14"/>
    <p:sldId id="303" r:id="rId15"/>
    <p:sldId id="310" r:id="rId16"/>
    <p:sldId id="304" r:id="rId17"/>
    <p:sldId id="305" r:id="rId18"/>
    <p:sldId id="307" r:id="rId19"/>
    <p:sldId id="308" r:id="rId20"/>
    <p:sldId id="309" r:id="rId21"/>
    <p:sldId id="291" r:id="rId22"/>
    <p:sldId id="312" r:id="rId23"/>
    <p:sldId id="314" r:id="rId24"/>
    <p:sldId id="311" r:id="rId25"/>
    <p:sldId id="293" r:id="rId26"/>
    <p:sldId id="287" r:id="rId27"/>
    <p:sldId id="292" r:id="rId28"/>
    <p:sldId id="259" r:id="rId29"/>
    <p:sldId id="283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06" userDrawn="1">
          <p15:clr>
            <a:srgbClr val="A4A3A4"/>
          </p15:clr>
        </p15:guide>
        <p15:guide id="2" pos="742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00D6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60" autoAdjust="0"/>
    <p:restoredTop sz="94660"/>
  </p:normalViewPr>
  <p:slideViewPr>
    <p:cSldViewPr snapToGrid="0">
      <p:cViewPr varScale="1">
        <p:scale>
          <a:sx n="83" d="100"/>
          <a:sy n="83" d="100"/>
        </p:scale>
        <p:origin x="768" y="62"/>
      </p:cViewPr>
      <p:guideLst>
        <p:guide orient="horz" pos="3906"/>
        <p:guide pos="742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786F0-AF99-4DE9-A38D-7894CDC61F8E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BE44B4-22E7-4F91-BCE8-D79A7E4D2E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660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779A4-A548-4756-A0D8-BB553EA093BF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041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0D08-E000-4B8B-9B48-BE5A3CC9A6B6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5216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390CE-9392-4990-90B7-B0B45309A793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7064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23AD8-F9C6-4E22-A812-870592B6F34B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448800" y="6494607"/>
            <a:ext cx="2743200" cy="365125"/>
          </a:xfrm>
        </p:spPr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452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09A11-0B30-4EE8-B826-7D5234CCF654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859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2B6C-81E8-47C6-8C17-3CB04C59F5A4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8951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7D56E-7CE9-4F87-A654-C96A7CA30957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9088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9F667-8BA8-4370-AA25-F7D58EDE2519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3523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790E-5C2E-4A02-A5BC-863B6A3A8A3F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8335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195FB-F745-43F7-927D-C645D7245F66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268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D6C3-5043-48CB-A052-B58A577CCC5A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4369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711E62-1FF8-42C9-B44D-F7987E4EE724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2020-12-10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702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7.emf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neighborfish.tistory.com/7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juahnpop.tistory.com/112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in50.tistory.com/53" TargetMode="External"/><Relationship Id="rId5" Type="http://schemas.openxmlformats.org/officeDocument/2006/relationships/hyperlink" Target="https://www.slideserve.com/rico/ojt" TargetMode="External"/><Relationship Id="rId10" Type="http://schemas.openxmlformats.org/officeDocument/2006/relationships/image" Target="../media/image24.png"/><Relationship Id="rId4" Type="http://schemas.openxmlformats.org/officeDocument/2006/relationships/hyperlink" Target="http://artoa.hanbat.ac.kr/lecture_data/embedded_sw/04_old.pdf" TargetMode="External"/><Relationship Id="rId9" Type="http://schemas.openxmlformats.org/officeDocument/2006/relationships/hyperlink" Target="https://bitsoul.tistory.com/15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양쪽 모서리가 둥근 사각형 57"/>
          <p:cNvSpPr/>
          <p:nvPr/>
        </p:nvSpPr>
        <p:spPr>
          <a:xfrm>
            <a:off x="7065166" y="2744490"/>
            <a:ext cx="2772780" cy="551250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00D65E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prstClr val="white"/>
                </a:solidFill>
              </a:rPr>
              <a:t>● </a:t>
            </a:r>
            <a:r>
              <a:rPr lang="en-US" altLang="ko-KR" sz="1200" dirty="0">
                <a:solidFill>
                  <a:prstClr val="white"/>
                </a:solidFill>
              </a:rPr>
              <a:t>2016152019 </a:t>
            </a:r>
            <a:r>
              <a:rPr lang="ko-KR" altLang="en-US" sz="1200" dirty="0">
                <a:solidFill>
                  <a:prstClr val="white"/>
                </a:solidFill>
              </a:rPr>
              <a:t>박상수</a:t>
            </a:r>
            <a:endParaRPr lang="en-US" altLang="ko-KR" sz="1200" dirty="0">
              <a:solidFill>
                <a:prstClr val="white"/>
              </a:solidFill>
            </a:endParaRPr>
          </a:p>
        </p:txBody>
      </p:sp>
      <p:sp>
        <p:nvSpPr>
          <p:cNvPr id="59" name="자유형 58"/>
          <p:cNvSpPr/>
          <p:nvPr/>
        </p:nvSpPr>
        <p:spPr>
          <a:xfrm>
            <a:off x="7260745" y="2981064"/>
            <a:ext cx="91780" cy="107742"/>
          </a:xfrm>
          <a:custGeom>
            <a:avLst/>
            <a:gdLst>
              <a:gd name="connsiteX0" fmla="*/ 0 w 73025"/>
              <a:gd name="connsiteY0" fmla="*/ 31750 h 85725"/>
              <a:gd name="connsiteX1" fmla="*/ 31750 w 73025"/>
              <a:gd name="connsiteY1" fmla="*/ 85725 h 85725"/>
              <a:gd name="connsiteX2" fmla="*/ 73025 w 73025"/>
              <a:gd name="connsiteY2" fmla="*/ 0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025" h="85725">
                <a:moveTo>
                  <a:pt x="0" y="31750"/>
                </a:moveTo>
                <a:lnTo>
                  <a:pt x="31750" y="85725"/>
                </a:lnTo>
                <a:lnTo>
                  <a:pt x="73025" y="0"/>
                </a:lnTo>
              </a:path>
            </a:pathLst>
          </a:custGeom>
          <a:noFill/>
          <a:ln w="19050">
            <a:solidFill>
              <a:srgbClr val="00D6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prstClr val="white"/>
              </a:solidFill>
            </a:endParaRPr>
          </a:p>
        </p:txBody>
      </p:sp>
      <p:sp>
        <p:nvSpPr>
          <p:cNvPr id="60" name="양쪽 모서리가 둥근 사각형 59"/>
          <p:cNvSpPr/>
          <p:nvPr/>
        </p:nvSpPr>
        <p:spPr>
          <a:xfrm>
            <a:off x="7065166" y="3295740"/>
            <a:ext cx="2772780" cy="55125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rgbClr val="00D65E"/>
                </a:solidFill>
              </a:rPr>
              <a:t>○</a:t>
            </a:r>
            <a:r>
              <a:rPr lang="ko-KR" altLang="en-US" sz="2400" dirty="0">
                <a:solidFill>
                  <a:srgbClr val="264259"/>
                </a:solidFill>
              </a:rPr>
              <a:t> </a:t>
            </a:r>
            <a:r>
              <a:rPr lang="en-US" altLang="ko-KR" sz="1200" dirty="0">
                <a:solidFill>
                  <a:srgbClr val="264259"/>
                </a:solidFill>
              </a:rPr>
              <a:t>2016152026 </a:t>
            </a:r>
            <a:r>
              <a:rPr lang="ko-KR" altLang="en-US" sz="1200" dirty="0">
                <a:solidFill>
                  <a:srgbClr val="264259"/>
                </a:solidFill>
              </a:rPr>
              <a:t>오래영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5443298" y="2424148"/>
            <a:ext cx="1424584" cy="2205001"/>
            <a:chOff x="5443298" y="2424148"/>
            <a:chExt cx="1424584" cy="2205001"/>
          </a:xfrm>
        </p:grpSpPr>
        <p:sp>
          <p:nvSpPr>
            <p:cNvPr id="36" name="한쪽 모서리가 둥근 사각형 35"/>
            <p:cNvSpPr/>
            <p:nvPr/>
          </p:nvSpPr>
          <p:spPr>
            <a:xfrm>
              <a:off x="5443298" y="2424148"/>
              <a:ext cx="1424584" cy="2205001"/>
            </a:xfrm>
            <a:prstGeom prst="round1Rect">
              <a:avLst>
                <a:gd name="adj" fmla="val 0"/>
              </a:avLst>
            </a:prstGeom>
            <a:solidFill>
              <a:srgbClr val="00D6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000" dirty="0">
                <a:solidFill>
                  <a:prstClr val="white"/>
                </a:solidFill>
              </a:endParaRPr>
            </a:p>
            <a:p>
              <a:pPr algn="ctr"/>
              <a:endParaRPr lang="en-US" altLang="ko-KR" sz="1000" dirty="0">
                <a:solidFill>
                  <a:prstClr val="white"/>
                </a:solidFill>
              </a:endParaRPr>
            </a:p>
            <a:p>
              <a:pPr algn="ctr"/>
              <a:endParaRPr lang="en-US" altLang="ko-KR" sz="1000" dirty="0">
                <a:solidFill>
                  <a:prstClr val="white"/>
                </a:solidFill>
              </a:endParaRPr>
            </a:p>
            <a:p>
              <a:pPr algn="ctr"/>
              <a:endParaRPr lang="en-US" altLang="ko-KR" sz="1000" dirty="0">
                <a:solidFill>
                  <a:prstClr val="white"/>
                </a:solidFill>
              </a:endParaRPr>
            </a:p>
            <a:p>
              <a:pPr algn="ctr"/>
              <a:endParaRPr lang="en-US" altLang="ko-KR" sz="1000" dirty="0">
                <a:solidFill>
                  <a:prstClr val="white"/>
                </a:solidFill>
              </a:endParaRPr>
            </a:p>
            <a:p>
              <a:pPr algn="ctr"/>
              <a:r>
                <a:rPr lang="en-US" altLang="ko-KR" sz="1000" dirty="0">
                  <a:solidFill>
                    <a:prstClr val="white"/>
                  </a:solidFill>
                </a:rPr>
                <a:t>TEAM : DoT</a:t>
              </a:r>
              <a:endParaRPr lang="ko-KR" altLang="en-US" sz="1000" dirty="0">
                <a:solidFill>
                  <a:prstClr val="white"/>
                </a:solidFill>
              </a:endParaRPr>
            </a:p>
          </p:txBody>
        </p:sp>
        <p:sp>
          <p:nvSpPr>
            <p:cNvPr id="72" name="자유형 71"/>
            <p:cNvSpPr/>
            <p:nvPr/>
          </p:nvSpPr>
          <p:spPr>
            <a:xfrm>
              <a:off x="5846533" y="3042222"/>
              <a:ext cx="618112" cy="618112"/>
            </a:xfrm>
            <a:custGeom>
              <a:avLst/>
              <a:gdLst>
                <a:gd name="connsiteX0" fmla="*/ 222250 w 444500"/>
                <a:gd name="connsiteY0" fmla="*/ 103981 h 444500"/>
                <a:gd name="connsiteX1" fmla="*/ 296466 w 444500"/>
                <a:gd name="connsiteY1" fmla="*/ 178197 h 444500"/>
                <a:gd name="connsiteX2" fmla="*/ 222250 w 444500"/>
                <a:gd name="connsiteY2" fmla="*/ 252413 h 444500"/>
                <a:gd name="connsiteX3" fmla="*/ 148034 w 444500"/>
                <a:gd name="connsiteY3" fmla="*/ 178197 h 444500"/>
                <a:gd name="connsiteX4" fmla="*/ 222250 w 444500"/>
                <a:gd name="connsiteY4" fmla="*/ 103981 h 444500"/>
                <a:gd name="connsiteX5" fmla="*/ 222250 w 444500"/>
                <a:gd name="connsiteY5" fmla="*/ 31644 h 444500"/>
                <a:gd name="connsiteX6" fmla="*/ 31644 w 444500"/>
                <a:gd name="connsiteY6" fmla="*/ 222250 h 444500"/>
                <a:gd name="connsiteX7" fmla="*/ 87471 w 444500"/>
                <a:gd name="connsiteY7" fmla="*/ 357029 h 444500"/>
                <a:gd name="connsiteX8" fmla="*/ 88485 w 444500"/>
                <a:gd name="connsiteY8" fmla="*/ 357712 h 444500"/>
                <a:gd name="connsiteX9" fmla="*/ 105506 w 444500"/>
                <a:gd name="connsiteY9" fmla="*/ 332466 h 444500"/>
                <a:gd name="connsiteX10" fmla="*/ 222250 w 444500"/>
                <a:gd name="connsiteY10" fmla="*/ 284109 h 444500"/>
                <a:gd name="connsiteX11" fmla="*/ 338994 w 444500"/>
                <a:gd name="connsiteY11" fmla="*/ 332466 h 444500"/>
                <a:gd name="connsiteX12" fmla="*/ 356016 w 444500"/>
                <a:gd name="connsiteY12" fmla="*/ 357712 h 444500"/>
                <a:gd name="connsiteX13" fmla="*/ 357029 w 444500"/>
                <a:gd name="connsiteY13" fmla="*/ 357029 h 444500"/>
                <a:gd name="connsiteX14" fmla="*/ 412856 w 444500"/>
                <a:gd name="connsiteY14" fmla="*/ 222250 h 444500"/>
                <a:gd name="connsiteX15" fmla="*/ 222250 w 444500"/>
                <a:gd name="connsiteY15" fmla="*/ 31644 h 444500"/>
                <a:gd name="connsiteX16" fmla="*/ 222250 w 444500"/>
                <a:gd name="connsiteY16" fmla="*/ 0 h 444500"/>
                <a:gd name="connsiteX17" fmla="*/ 444500 w 444500"/>
                <a:gd name="connsiteY17" fmla="*/ 222250 h 444500"/>
                <a:gd name="connsiteX18" fmla="*/ 222250 w 444500"/>
                <a:gd name="connsiteY18" fmla="*/ 444500 h 444500"/>
                <a:gd name="connsiteX19" fmla="*/ 0 w 444500"/>
                <a:gd name="connsiteY19" fmla="*/ 222250 h 444500"/>
                <a:gd name="connsiteX20" fmla="*/ 222250 w 444500"/>
                <a:gd name="connsiteY20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44500" h="444500">
                  <a:moveTo>
                    <a:pt x="222250" y="103981"/>
                  </a:moveTo>
                  <a:cubicBezTo>
                    <a:pt x="263238" y="103981"/>
                    <a:pt x="296466" y="137209"/>
                    <a:pt x="296466" y="178197"/>
                  </a:cubicBezTo>
                  <a:cubicBezTo>
                    <a:pt x="296466" y="219185"/>
                    <a:pt x="263238" y="252413"/>
                    <a:pt x="222250" y="252413"/>
                  </a:cubicBezTo>
                  <a:cubicBezTo>
                    <a:pt x="181262" y="252413"/>
                    <a:pt x="148034" y="219185"/>
                    <a:pt x="148034" y="178197"/>
                  </a:cubicBezTo>
                  <a:cubicBezTo>
                    <a:pt x="148034" y="137209"/>
                    <a:pt x="181262" y="103981"/>
                    <a:pt x="222250" y="103981"/>
                  </a:cubicBezTo>
                  <a:close/>
                  <a:moveTo>
                    <a:pt x="222250" y="31644"/>
                  </a:moveTo>
                  <a:cubicBezTo>
                    <a:pt x="116981" y="31644"/>
                    <a:pt x="31644" y="116981"/>
                    <a:pt x="31644" y="222250"/>
                  </a:cubicBezTo>
                  <a:cubicBezTo>
                    <a:pt x="31644" y="274884"/>
                    <a:pt x="52978" y="322536"/>
                    <a:pt x="87471" y="357029"/>
                  </a:cubicBezTo>
                  <a:lnTo>
                    <a:pt x="88485" y="357712"/>
                  </a:lnTo>
                  <a:lnTo>
                    <a:pt x="105506" y="332466"/>
                  </a:lnTo>
                  <a:cubicBezTo>
                    <a:pt x="135383" y="302589"/>
                    <a:pt x="176659" y="284109"/>
                    <a:pt x="222250" y="284109"/>
                  </a:cubicBezTo>
                  <a:cubicBezTo>
                    <a:pt x="267842" y="284109"/>
                    <a:pt x="309117" y="302589"/>
                    <a:pt x="338994" y="332466"/>
                  </a:cubicBezTo>
                  <a:lnTo>
                    <a:pt x="356016" y="357712"/>
                  </a:lnTo>
                  <a:lnTo>
                    <a:pt x="357029" y="357029"/>
                  </a:lnTo>
                  <a:cubicBezTo>
                    <a:pt x="391522" y="322536"/>
                    <a:pt x="412856" y="274884"/>
                    <a:pt x="412856" y="222250"/>
                  </a:cubicBezTo>
                  <a:cubicBezTo>
                    <a:pt x="412856" y="116981"/>
                    <a:pt x="327519" y="31644"/>
                    <a:pt x="222250" y="31644"/>
                  </a:cubicBezTo>
                  <a:close/>
                  <a:moveTo>
                    <a:pt x="222250" y="0"/>
                  </a:moveTo>
                  <a:cubicBezTo>
                    <a:pt x="344995" y="0"/>
                    <a:pt x="444500" y="99505"/>
                    <a:pt x="444500" y="222250"/>
                  </a:cubicBezTo>
                  <a:cubicBezTo>
                    <a:pt x="444500" y="344995"/>
                    <a:pt x="344995" y="444500"/>
                    <a:pt x="222250" y="444500"/>
                  </a:cubicBezTo>
                  <a:cubicBezTo>
                    <a:pt x="99505" y="444500"/>
                    <a:pt x="0" y="344995"/>
                    <a:pt x="0" y="222250"/>
                  </a:cubicBezTo>
                  <a:cubicBezTo>
                    <a:pt x="0" y="99505"/>
                    <a:pt x="99505" y="0"/>
                    <a:pt x="2222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35" name="타원 34"/>
            <p:cNvSpPr/>
            <p:nvPr/>
          </p:nvSpPr>
          <p:spPr>
            <a:xfrm>
              <a:off x="6280708" y="3006309"/>
              <a:ext cx="223119" cy="2231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/>
            <a:lstStyle/>
            <a:p>
              <a:pPr algn="ctr"/>
              <a:r>
                <a:rPr lang="en-US" altLang="ko-KR" sz="1100" dirty="0">
                  <a:solidFill>
                    <a:prstClr val="white"/>
                  </a:solidFill>
                </a:rPr>
                <a:t>3</a:t>
              </a:r>
              <a:endParaRPr lang="ko-KR" altLang="en-US" sz="1100" dirty="0">
                <a:solidFill>
                  <a:prstClr val="white"/>
                </a:solidFill>
              </a:endParaRPr>
            </a:p>
          </p:txBody>
        </p:sp>
      </p:grpSp>
      <p:sp>
        <p:nvSpPr>
          <p:cNvPr id="75" name="양쪽 모서리가 둥근 사각형 74"/>
          <p:cNvSpPr/>
          <p:nvPr/>
        </p:nvSpPr>
        <p:spPr>
          <a:xfrm>
            <a:off x="7065166" y="3846990"/>
            <a:ext cx="2772780" cy="55125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rgbClr val="00D65E"/>
                </a:solidFill>
              </a:rPr>
              <a:t>○</a:t>
            </a:r>
            <a:r>
              <a:rPr lang="ko-KR" altLang="en-US" sz="2400" dirty="0">
                <a:solidFill>
                  <a:srgbClr val="264259"/>
                </a:solidFill>
              </a:rPr>
              <a:t> </a:t>
            </a:r>
            <a:r>
              <a:rPr lang="en-US" altLang="ko-KR" sz="1200" dirty="0">
                <a:solidFill>
                  <a:srgbClr val="264259"/>
                </a:solidFill>
              </a:rPr>
              <a:t>2017156032 </a:t>
            </a:r>
            <a:r>
              <a:rPr lang="ko-KR" altLang="en-US" sz="1200" dirty="0">
                <a:solidFill>
                  <a:srgbClr val="264259"/>
                </a:solidFill>
              </a:rPr>
              <a:t>임현아</a:t>
            </a:r>
          </a:p>
        </p:txBody>
      </p:sp>
      <p:sp>
        <p:nvSpPr>
          <p:cNvPr id="77" name="타원 76"/>
          <p:cNvSpPr/>
          <p:nvPr/>
        </p:nvSpPr>
        <p:spPr>
          <a:xfrm>
            <a:off x="9726386" y="2645238"/>
            <a:ext cx="223119" cy="223119"/>
          </a:xfrm>
          <a:prstGeom prst="ellipse">
            <a:avLst/>
          </a:prstGeom>
          <a:solidFill>
            <a:schemeClr val="bg1"/>
          </a:solidFill>
          <a:ln>
            <a:solidFill>
              <a:srgbClr val="00D6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ko-KR" altLang="en-US" sz="700" dirty="0">
                <a:solidFill>
                  <a:srgbClr val="00D65E"/>
                </a:solidFill>
              </a:rPr>
              <a:t>팀장</a:t>
            </a:r>
          </a:p>
        </p:txBody>
      </p:sp>
      <p:sp>
        <p:nvSpPr>
          <p:cNvPr id="80" name="한쪽 모서리가 둥근 사각형 79"/>
          <p:cNvSpPr/>
          <p:nvPr/>
        </p:nvSpPr>
        <p:spPr>
          <a:xfrm>
            <a:off x="1870995" y="2436455"/>
            <a:ext cx="3375019" cy="2205001"/>
          </a:xfrm>
          <a:prstGeom prst="round1Rect">
            <a:avLst>
              <a:gd name="adj" fmla="val 0"/>
            </a:avLst>
          </a:prstGeom>
          <a:solidFill>
            <a:schemeClr val="bg1"/>
          </a:solidFill>
          <a:ln>
            <a:solidFill>
              <a:srgbClr val="00D65E"/>
            </a:solidFill>
          </a:ln>
          <a:effectLst>
            <a:outerShdw dist="38100" dir="10800000" algn="r" rotWithShape="0">
              <a:srgbClr val="00D65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i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임베디드 시스템</a:t>
            </a:r>
            <a:r>
              <a:rPr lang="en-US" altLang="ko-KR" sz="2000" i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i="1" dirty="0">
                <a:solidFill>
                  <a:srgbClr val="00D65E"/>
                </a:solidFill>
              </a:rPr>
              <a:t>BAAM Game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FE9DCB0-ABD2-4A5B-A45E-F8D3CDB90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452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9" grpId="0" animBg="1"/>
      <p:bldP spid="60" grpId="0" animBg="1"/>
      <p:bldP spid="75" grpId="0" animBg="1"/>
      <p:bldP spid="77" grpId="0" animBg="1"/>
      <p:bldP spid="8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5862320" y="1225576"/>
            <a:ext cx="5516880" cy="4976522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264259"/>
                </a:solidFill>
              </a:rPr>
              <a:t>진행 방향에서 다음 위치의 값이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먹이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(77) </a:t>
            </a:r>
            <a:r>
              <a:rPr lang="ko-KR" altLang="en-US" sz="1600" dirty="0">
                <a:solidFill>
                  <a:srgbClr val="264259"/>
                </a:solidFill>
              </a:rPr>
              <a:t>인 경우는</a:t>
            </a:r>
            <a:r>
              <a:rPr lang="en-US" altLang="ko-KR" sz="1600" dirty="0">
                <a:solidFill>
                  <a:srgbClr val="264259"/>
                </a:solidFill>
              </a:rPr>
              <a:t> ‘</a:t>
            </a:r>
            <a:r>
              <a:rPr lang="ko-KR" altLang="en-US" sz="1600" dirty="0">
                <a:solidFill>
                  <a:srgbClr val="264259"/>
                </a:solidFill>
              </a:rPr>
              <a:t>이동</a:t>
            </a:r>
            <a:r>
              <a:rPr lang="en-US" altLang="ko-KR" sz="1600" dirty="0">
                <a:solidFill>
                  <a:srgbClr val="264259"/>
                </a:solidFill>
              </a:rPr>
              <a:t>’</a:t>
            </a:r>
            <a:r>
              <a:rPr lang="ko-KR" altLang="en-US" sz="1600" dirty="0">
                <a:solidFill>
                  <a:srgbClr val="264259"/>
                </a:solidFill>
              </a:rPr>
              <a:t>과 동일하나 전체 배열에서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-1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을 해주지 않음</a:t>
            </a:r>
            <a:r>
              <a:rPr lang="en-US" altLang="ko-KR" sz="1600" dirty="0">
                <a:solidFill>
                  <a:srgbClr val="264259"/>
                </a:solidFill>
              </a:rPr>
              <a:t>     </a:t>
            </a:r>
            <a:r>
              <a:rPr lang="ko-KR" altLang="en-US" sz="1600" dirty="0">
                <a:solidFill>
                  <a:srgbClr val="264259"/>
                </a:solidFill>
              </a:rPr>
              <a:t>그 결과 전체 길이가 늘어나게 됨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264259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ko-KR" altLang="en-US" b="1" dirty="0">
                <a:solidFill>
                  <a:srgbClr val="264259"/>
                </a:solidFill>
              </a:rPr>
              <a:t>뱀 게임 알고리즘 </a:t>
            </a:r>
            <a:r>
              <a:rPr lang="en-US" altLang="ko-KR" b="1" dirty="0">
                <a:solidFill>
                  <a:srgbClr val="264259"/>
                </a:solidFill>
              </a:rPr>
              <a:t>: : </a:t>
            </a:r>
            <a:r>
              <a:rPr lang="ko-KR" altLang="en-US" b="1" dirty="0">
                <a:solidFill>
                  <a:srgbClr val="264259"/>
                </a:solidFill>
              </a:rPr>
              <a:t>충돌 </a:t>
            </a:r>
            <a:r>
              <a:rPr lang="en-US" altLang="ko-KR" b="1" dirty="0">
                <a:solidFill>
                  <a:srgbClr val="264259"/>
                </a:solidFill>
              </a:rPr>
              <a:t>_ </a:t>
            </a:r>
            <a:r>
              <a:rPr lang="ko-KR" altLang="en-US" b="1" dirty="0">
                <a:solidFill>
                  <a:srgbClr val="264259"/>
                </a:solidFill>
              </a:rPr>
              <a:t>먹이</a:t>
            </a:r>
            <a:endParaRPr lang="en-US" altLang="ko-KR" b="1" dirty="0">
              <a:solidFill>
                <a:srgbClr val="264259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5290939-D744-430F-9F85-C54DC44A7C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3092" y="1541202"/>
            <a:ext cx="1770492" cy="2160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3AC35F5-EFCB-468D-8394-CB10868C15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8958" y="1541202"/>
            <a:ext cx="1770492" cy="216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F467A32-4BE9-4931-A437-8FC9824EB0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78088" y="3883324"/>
            <a:ext cx="1770492" cy="2160000"/>
          </a:xfrm>
          <a:prstGeom prst="rect">
            <a:avLst/>
          </a:prstGeom>
        </p:spPr>
      </p:pic>
      <p:sp>
        <p:nvSpPr>
          <p:cNvPr id="10" name="말풍선: 타원형 9">
            <a:extLst>
              <a:ext uri="{FF2B5EF4-FFF2-40B4-BE49-F238E27FC236}">
                <a16:creationId xmlns:a16="http://schemas.microsoft.com/office/drawing/2014/main" id="{6B4848BE-989C-4FF0-96CD-6CAC9172B4E5}"/>
              </a:ext>
            </a:extLst>
          </p:cNvPr>
          <p:cNvSpPr/>
          <p:nvPr/>
        </p:nvSpPr>
        <p:spPr>
          <a:xfrm>
            <a:off x="4756792" y="1608954"/>
            <a:ext cx="988887" cy="430722"/>
          </a:xfrm>
          <a:prstGeom prst="wedgeEllipseCallout">
            <a:avLst>
              <a:gd name="adj1" fmla="val -66741"/>
              <a:gd name="adj2" fmla="val 58092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꿀꺽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AA92011-67C5-4BB7-BC1B-948A5D1B5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123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5862320" y="1225576"/>
            <a:ext cx="5516880" cy="4976522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264259"/>
                </a:solidFill>
              </a:rPr>
              <a:t>진행 방향에서 다음 위치의 값이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벽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(82) </a:t>
            </a:r>
            <a:r>
              <a:rPr lang="ko-KR" altLang="en-US" sz="1600" dirty="0">
                <a:solidFill>
                  <a:srgbClr val="264259"/>
                </a:solidFill>
              </a:rPr>
              <a:t>이거나</a:t>
            </a:r>
            <a:r>
              <a:rPr lang="en-US" altLang="ko-KR" sz="1600" dirty="0">
                <a:solidFill>
                  <a:srgbClr val="264259"/>
                </a:solidFill>
              </a:rPr>
              <a:t>,</a:t>
            </a:r>
            <a:r>
              <a:rPr lang="ko-KR" altLang="en-US" sz="1600" dirty="0">
                <a:solidFill>
                  <a:srgbClr val="264259"/>
                </a:solidFill>
              </a:rPr>
              <a:t> </a:t>
            </a:r>
            <a:r>
              <a:rPr lang="en-US" altLang="ko-KR" sz="1600" dirty="0">
                <a:solidFill>
                  <a:srgbClr val="264259"/>
                </a:solidFill>
              </a:rPr>
              <a:t>    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몸체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(1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이상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70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이하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)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인 </a:t>
            </a:r>
            <a:r>
              <a:rPr lang="ko-KR" altLang="en-US" sz="1600" dirty="0">
                <a:solidFill>
                  <a:srgbClr val="264259"/>
                </a:solidFill>
              </a:rPr>
              <a:t>경우를 조건문을 통해 게임  종료에 사용되는 </a:t>
            </a:r>
            <a:r>
              <a:rPr lang="en-US" altLang="ko-KR" sz="1600" dirty="0">
                <a:solidFill>
                  <a:srgbClr val="264259"/>
                </a:solidFill>
              </a:rPr>
              <a:t>flag</a:t>
            </a:r>
            <a:r>
              <a:rPr lang="ko-KR" altLang="en-US" sz="1600" dirty="0">
                <a:solidFill>
                  <a:srgbClr val="264259"/>
                </a:solidFill>
              </a:rPr>
              <a:t> 변수 </a:t>
            </a:r>
            <a:r>
              <a:rPr lang="en-US" altLang="ko-KR" sz="1600" dirty="0">
                <a:solidFill>
                  <a:srgbClr val="264259"/>
                </a:solidFill>
              </a:rPr>
              <a:t>StopHere</a:t>
            </a:r>
            <a:r>
              <a:rPr lang="ko-KR" altLang="en-US" sz="1600" dirty="0">
                <a:solidFill>
                  <a:srgbClr val="264259"/>
                </a:solidFill>
              </a:rPr>
              <a:t>의 값을 변경시킴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264259"/>
                </a:solidFill>
              </a:rPr>
              <a:t>	pthread_mutex_lock(&amp;mutex_lock);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264259"/>
                </a:solidFill>
              </a:rPr>
              <a:t>		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stopHere = 1;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264259"/>
                </a:solidFill>
              </a:rPr>
              <a:t>	pthread_mutex_unlock(&amp;mutex_lock);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264259"/>
                </a:solidFill>
              </a:rPr>
              <a:t>이후 다른 함수에서 </a:t>
            </a:r>
            <a:r>
              <a:rPr lang="en-US" altLang="ko-KR" sz="1600" dirty="0">
                <a:solidFill>
                  <a:srgbClr val="264259"/>
                </a:solidFill>
              </a:rPr>
              <a:t>flag </a:t>
            </a:r>
            <a:r>
              <a:rPr lang="ko-KR" altLang="en-US" sz="1600" dirty="0">
                <a:solidFill>
                  <a:srgbClr val="264259"/>
                </a:solidFill>
              </a:rPr>
              <a:t>검사 후 게임을 중단시킴</a:t>
            </a:r>
            <a:endParaRPr lang="en-US" altLang="ko-KR" sz="1600" dirty="0">
              <a:solidFill>
                <a:srgbClr val="264259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ko-KR" altLang="en-US" b="1" dirty="0">
                <a:solidFill>
                  <a:srgbClr val="264259"/>
                </a:solidFill>
              </a:rPr>
              <a:t>뱀 게임 알고리즘 </a:t>
            </a:r>
            <a:r>
              <a:rPr lang="en-US" altLang="ko-KR" b="1" dirty="0">
                <a:solidFill>
                  <a:srgbClr val="264259"/>
                </a:solidFill>
              </a:rPr>
              <a:t>: : </a:t>
            </a:r>
            <a:r>
              <a:rPr lang="ko-KR" altLang="en-US" b="1" dirty="0">
                <a:solidFill>
                  <a:srgbClr val="264259"/>
                </a:solidFill>
              </a:rPr>
              <a:t>충돌 </a:t>
            </a:r>
            <a:r>
              <a:rPr lang="en-US" altLang="ko-KR" b="1" dirty="0">
                <a:solidFill>
                  <a:srgbClr val="264259"/>
                </a:solidFill>
              </a:rPr>
              <a:t>_ </a:t>
            </a:r>
            <a:r>
              <a:rPr lang="ko-KR" altLang="en-US" b="1" dirty="0">
                <a:solidFill>
                  <a:srgbClr val="264259"/>
                </a:solidFill>
              </a:rPr>
              <a:t>몸체</a:t>
            </a:r>
            <a:r>
              <a:rPr lang="en-US" altLang="ko-KR" b="1" dirty="0">
                <a:solidFill>
                  <a:srgbClr val="264259"/>
                </a:solidFill>
              </a:rPr>
              <a:t>, </a:t>
            </a:r>
            <a:r>
              <a:rPr lang="ko-KR" altLang="en-US" b="1" dirty="0">
                <a:solidFill>
                  <a:srgbClr val="264259"/>
                </a:solidFill>
              </a:rPr>
              <a:t>벽</a:t>
            </a:r>
            <a:endParaRPr lang="en-US" altLang="ko-KR" b="1" dirty="0">
              <a:solidFill>
                <a:srgbClr val="264259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AA7B2FC-45B6-49AD-A231-7B460B8010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6912" y="2173541"/>
            <a:ext cx="2378517" cy="272175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E76DBEA-2858-46CE-BC08-4C7B5DA2D4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9874" y="2449566"/>
            <a:ext cx="1752600" cy="2138172"/>
          </a:xfrm>
          <a:prstGeom prst="rect">
            <a:avLst/>
          </a:prstGeom>
        </p:spPr>
      </p:pic>
      <p:sp>
        <p:nvSpPr>
          <p:cNvPr id="8" name="폭발: 8pt 7">
            <a:extLst>
              <a:ext uri="{FF2B5EF4-FFF2-40B4-BE49-F238E27FC236}">
                <a16:creationId xmlns:a16="http://schemas.microsoft.com/office/drawing/2014/main" id="{B0969665-C220-4C5E-B96E-B1328C3FC013}"/>
              </a:ext>
            </a:extLst>
          </p:cNvPr>
          <p:cNvSpPr/>
          <p:nvPr/>
        </p:nvSpPr>
        <p:spPr>
          <a:xfrm>
            <a:off x="4951278" y="2912685"/>
            <a:ext cx="297115" cy="300622"/>
          </a:xfrm>
          <a:prstGeom prst="irregularSeal1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폭발: 8pt 25">
            <a:extLst>
              <a:ext uri="{FF2B5EF4-FFF2-40B4-BE49-F238E27FC236}">
                <a16:creationId xmlns:a16="http://schemas.microsoft.com/office/drawing/2014/main" id="{AF4092D0-EF48-4C88-A3DE-3C6395219A1F}"/>
              </a:ext>
            </a:extLst>
          </p:cNvPr>
          <p:cNvSpPr/>
          <p:nvPr/>
        </p:nvSpPr>
        <p:spPr>
          <a:xfrm>
            <a:off x="2419581" y="2223304"/>
            <a:ext cx="297115" cy="300622"/>
          </a:xfrm>
          <a:prstGeom prst="irregularSeal1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8EC6AAA-F5CE-4FA8-8E18-4D2151356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503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ko-KR" altLang="en-US" b="1" dirty="0">
                <a:solidFill>
                  <a:srgbClr val="264259"/>
                </a:solidFill>
              </a:rPr>
              <a:t>뱀 게임 알고리즘 </a:t>
            </a:r>
            <a:r>
              <a:rPr lang="en-US" altLang="ko-KR" b="1" dirty="0">
                <a:solidFill>
                  <a:srgbClr val="264259"/>
                </a:solidFill>
              </a:rPr>
              <a:t>: : </a:t>
            </a:r>
            <a:r>
              <a:rPr lang="ko-KR" altLang="en-US" b="1" dirty="0">
                <a:solidFill>
                  <a:srgbClr val="264259"/>
                </a:solidFill>
              </a:rPr>
              <a:t>멀티 쓰레드</a:t>
            </a:r>
            <a:endParaRPr lang="en-US" altLang="ko-KR" b="1" dirty="0">
              <a:solidFill>
                <a:srgbClr val="264259"/>
              </a:solidFill>
            </a:endParaRPr>
          </a:p>
        </p:txBody>
      </p:sp>
      <p:sp>
        <p:nvSpPr>
          <p:cNvPr id="50" name="모서리가 둥근 직사각형 39">
            <a:extLst>
              <a:ext uri="{FF2B5EF4-FFF2-40B4-BE49-F238E27FC236}">
                <a16:creationId xmlns:a16="http://schemas.microsoft.com/office/drawing/2014/main" id="{44586C98-FBB6-4DFE-80F2-4DE2FF74FCEE}"/>
              </a:ext>
            </a:extLst>
          </p:cNvPr>
          <p:cNvSpPr/>
          <p:nvPr/>
        </p:nvSpPr>
        <p:spPr>
          <a:xfrm>
            <a:off x="1092124" y="1229359"/>
            <a:ext cx="10518094" cy="5170411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264259"/>
              </a:solidFill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9E29977D-0407-4D4C-9CE5-DC07902585AE}"/>
              </a:ext>
            </a:extLst>
          </p:cNvPr>
          <p:cNvGrpSpPr/>
          <p:nvPr/>
        </p:nvGrpSpPr>
        <p:grpSpPr>
          <a:xfrm>
            <a:off x="1533964" y="1409120"/>
            <a:ext cx="4608549" cy="4880764"/>
            <a:chOff x="1350282" y="1216646"/>
            <a:chExt cx="4608549" cy="5073238"/>
          </a:xfrm>
        </p:grpSpPr>
        <p:sp>
          <p:nvSpPr>
            <p:cNvPr id="45" name="모서리가 둥근 직사각형 39">
              <a:extLst>
                <a:ext uri="{FF2B5EF4-FFF2-40B4-BE49-F238E27FC236}">
                  <a16:creationId xmlns:a16="http://schemas.microsoft.com/office/drawing/2014/main" id="{38F5D560-F124-42A1-B134-C13302A8E411}"/>
                </a:ext>
              </a:extLst>
            </p:cNvPr>
            <p:cNvSpPr/>
            <p:nvPr/>
          </p:nvSpPr>
          <p:spPr>
            <a:xfrm>
              <a:off x="1350282" y="1344987"/>
              <a:ext cx="4608549" cy="4944897"/>
            </a:xfrm>
            <a:prstGeom prst="roundRect">
              <a:avLst>
                <a:gd name="adj" fmla="val 342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6000" rtlCol="0" anchor="ctr"/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rgbClr val="264259"/>
                  </a:solidFill>
                </a:rPr>
                <a:t>whlile()</a:t>
              </a: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rgbClr val="264259"/>
                  </a:solidFill>
                </a:rPr>
                <a:t>If</a:t>
              </a:r>
              <a:r>
                <a:rPr lang="ko-KR" altLang="en-US" sz="1600" dirty="0">
                  <a:solidFill>
                    <a:srgbClr val="264259"/>
                  </a:solidFill>
                </a:rPr>
                <a:t> </a:t>
              </a:r>
              <a:r>
                <a:rPr lang="en-US" altLang="ko-KR" sz="1600" dirty="0">
                  <a:solidFill>
                    <a:srgbClr val="264259"/>
                  </a:solidFill>
                </a:rPr>
                <a:t>–</a:t>
              </a:r>
              <a:r>
                <a:rPr lang="ko-KR" altLang="en-US" sz="1600" dirty="0">
                  <a:solidFill>
                    <a:srgbClr val="264259"/>
                  </a:solidFill>
                </a:rPr>
                <a:t> </a:t>
              </a:r>
              <a:r>
                <a:rPr lang="en-US" altLang="ko-KR" sz="1600" dirty="0">
                  <a:solidFill>
                    <a:srgbClr val="264259"/>
                  </a:solidFill>
                </a:rPr>
                <a:t>else</a:t>
              </a:r>
              <a:r>
                <a:rPr lang="ko-KR" altLang="en-US" sz="1600" dirty="0">
                  <a:solidFill>
                    <a:srgbClr val="264259"/>
                  </a:solidFill>
                </a:rPr>
                <a:t> </a:t>
              </a:r>
              <a:r>
                <a:rPr lang="en-US" altLang="ko-KR" sz="1600" dirty="0">
                  <a:solidFill>
                    <a:srgbClr val="264259"/>
                  </a:solidFill>
                </a:rPr>
                <a:t>if ()</a:t>
              </a:r>
            </a:p>
            <a:p>
              <a:pPr marL="1200150" lvl="2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rgbClr val="264259"/>
                  </a:solidFill>
                </a:rPr>
                <a:t>사용자로부터 </a:t>
              </a:r>
              <a:r>
                <a:rPr lang="en-US" altLang="ko-KR" sz="1600" dirty="0">
                  <a:solidFill>
                    <a:srgbClr val="264259"/>
                  </a:solidFill>
                </a:rPr>
                <a:t>Push</a:t>
              </a:r>
              <a:r>
                <a:rPr lang="ko-KR" altLang="en-US" sz="1600" dirty="0">
                  <a:solidFill>
                    <a:srgbClr val="264259"/>
                  </a:solidFill>
                </a:rPr>
                <a:t> </a:t>
              </a:r>
              <a:r>
                <a:rPr lang="en-US" altLang="ko-KR" sz="1600" dirty="0">
                  <a:solidFill>
                    <a:srgbClr val="264259"/>
                  </a:solidFill>
                </a:rPr>
                <a:t>Switch</a:t>
              </a:r>
              <a:r>
                <a:rPr lang="ko-KR" altLang="en-US" sz="1600" dirty="0">
                  <a:solidFill>
                    <a:srgbClr val="264259"/>
                  </a:solidFill>
                </a:rPr>
                <a:t> 입력</a:t>
              </a:r>
              <a:endParaRPr lang="en-US" altLang="ko-KR" sz="1600" dirty="0">
                <a:solidFill>
                  <a:srgbClr val="264259"/>
                </a:solidFill>
              </a:endParaRPr>
            </a:p>
            <a:p>
              <a:pPr lvl="2"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264259"/>
                  </a:solidFill>
                </a:rPr>
                <a:t>을 받아 옴</a:t>
              </a:r>
              <a:endParaRPr lang="en-US" altLang="ko-KR" sz="1600" dirty="0">
                <a:solidFill>
                  <a:srgbClr val="264259"/>
                </a:solidFill>
              </a:endParaRPr>
            </a:p>
            <a:p>
              <a:pPr marL="1200150" lvl="2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rgbClr val="264259"/>
                  </a:solidFill>
                </a:rPr>
                <a:t>1, 3, 4, 5 </a:t>
              </a:r>
              <a:r>
                <a:rPr lang="ko-KR" altLang="en-US" sz="1600" dirty="0">
                  <a:solidFill>
                    <a:srgbClr val="264259"/>
                  </a:solidFill>
                </a:rPr>
                <a:t>로 방향 제어</a:t>
              </a:r>
              <a:endParaRPr lang="en-US" altLang="ko-KR" sz="1600" dirty="0">
                <a:solidFill>
                  <a:srgbClr val="264259"/>
                </a:solidFill>
              </a:endParaRPr>
            </a:p>
            <a:p>
              <a:pPr marL="1200150" lvl="2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rgbClr val="264259"/>
                  </a:solidFill>
                </a:rPr>
                <a:t>Push Switch 6, 8</a:t>
              </a:r>
              <a:r>
                <a:rPr lang="ko-KR" altLang="en-US" sz="1600" dirty="0">
                  <a:solidFill>
                    <a:srgbClr val="264259"/>
                  </a:solidFill>
                </a:rPr>
                <a:t>번 입력 시 종료</a:t>
              </a:r>
              <a:endParaRPr lang="en-US" altLang="ko-KR" sz="1600" dirty="0">
                <a:solidFill>
                  <a:srgbClr val="264259"/>
                </a:solidFill>
              </a:endParaRPr>
            </a:p>
          </p:txBody>
        </p:sp>
        <p:sp>
          <p:nvSpPr>
            <p:cNvPr id="46" name="모서리가 둥근 직사각형 39">
              <a:extLst>
                <a:ext uri="{FF2B5EF4-FFF2-40B4-BE49-F238E27FC236}">
                  <a16:creationId xmlns:a16="http://schemas.microsoft.com/office/drawing/2014/main" id="{9ECB23D6-7E57-4B36-8FE5-DC41A6CE1AC7}"/>
                </a:ext>
              </a:extLst>
            </p:cNvPr>
            <p:cNvSpPr/>
            <p:nvPr/>
          </p:nvSpPr>
          <p:spPr>
            <a:xfrm>
              <a:off x="2236994" y="1216646"/>
              <a:ext cx="2835124" cy="343182"/>
            </a:xfrm>
            <a:prstGeom prst="roundRect">
              <a:avLst>
                <a:gd name="adj" fmla="val 342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6000" rtlCol="0" anchor="b" anchorCtr="0"/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dirty="0">
                  <a:solidFill>
                    <a:srgbClr val="264259"/>
                  </a:solidFill>
                </a:rPr>
                <a:t>thread_inputUserKey()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4354CA0E-10A4-42E7-892D-C495B4063936}"/>
              </a:ext>
            </a:extLst>
          </p:cNvPr>
          <p:cNvGrpSpPr/>
          <p:nvPr/>
        </p:nvGrpSpPr>
        <p:grpSpPr>
          <a:xfrm>
            <a:off x="6588724" y="1409120"/>
            <a:ext cx="4608549" cy="4880764"/>
            <a:chOff x="1350282" y="1216646"/>
            <a:chExt cx="4608549" cy="5073238"/>
          </a:xfrm>
        </p:grpSpPr>
        <p:sp>
          <p:nvSpPr>
            <p:cNvPr id="53" name="모서리가 둥근 직사각형 39">
              <a:extLst>
                <a:ext uri="{FF2B5EF4-FFF2-40B4-BE49-F238E27FC236}">
                  <a16:creationId xmlns:a16="http://schemas.microsoft.com/office/drawing/2014/main" id="{1AE2A594-8D74-4D96-8C33-1512E77C3F8E}"/>
                </a:ext>
              </a:extLst>
            </p:cNvPr>
            <p:cNvSpPr/>
            <p:nvPr/>
          </p:nvSpPr>
          <p:spPr>
            <a:xfrm>
              <a:off x="1350282" y="1344987"/>
              <a:ext cx="4608549" cy="4944897"/>
            </a:xfrm>
            <a:prstGeom prst="roundRect">
              <a:avLst>
                <a:gd name="adj" fmla="val 342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6000" rtlCol="0" anchor="ctr"/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rgbClr val="264259"/>
                  </a:solidFill>
                </a:rPr>
                <a:t>whlile()</a:t>
              </a: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solidFill>
                    <a:srgbClr val="264259"/>
                  </a:solidFill>
                </a:rPr>
                <a:t>switch()</a:t>
              </a:r>
            </a:p>
            <a:p>
              <a:pPr marL="1200150" lvl="2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rgbClr val="264259"/>
                  </a:solidFill>
                </a:rPr>
                <a:t>사용자 입력 값을 토대로 뱀의 이동 방향을 제어함</a:t>
              </a:r>
              <a:endParaRPr lang="en-US" altLang="ko-KR" sz="1600" dirty="0">
                <a:solidFill>
                  <a:srgbClr val="264259"/>
                </a:solidFill>
              </a:endParaRPr>
            </a:p>
            <a:p>
              <a:pPr marL="1200150" lvl="2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rgbClr val="264259"/>
                  </a:solidFill>
                </a:rPr>
                <a:t>벽</a:t>
              </a:r>
              <a:r>
                <a:rPr lang="en-US" altLang="ko-KR" sz="1600" dirty="0">
                  <a:solidFill>
                    <a:srgbClr val="264259"/>
                  </a:solidFill>
                </a:rPr>
                <a:t>, </a:t>
              </a:r>
              <a:r>
                <a:rPr lang="ko-KR" altLang="en-US" sz="1600" dirty="0">
                  <a:solidFill>
                    <a:srgbClr val="264259"/>
                  </a:solidFill>
                </a:rPr>
                <a:t>몸체 충돌 시 종료</a:t>
              </a:r>
              <a:endParaRPr lang="en-US" altLang="ko-KR" sz="1600" dirty="0">
                <a:solidFill>
                  <a:srgbClr val="264259"/>
                </a:solidFill>
              </a:endParaRPr>
            </a:p>
          </p:txBody>
        </p:sp>
        <p:sp>
          <p:nvSpPr>
            <p:cNvPr id="54" name="모서리가 둥근 직사각형 39">
              <a:extLst>
                <a:ext uri="{FF2B5EF4-FFF2-40B4-BE49-F238E27FC236}">
                  <a16:creationId xmlns:a16="http://schemas.microsoft.com/office/drawing/2014/main" id="{188ADBB6-F5E5-4955-A936-B54F9BEB192D}"/>
                </a:ext>
              </a:extLst>
            </p:cNvPr>
            <p:cNvSpPr/>
            <p:nvPr/>
          </p:nvSpPr>
          <p:spPr>
            <a:xfrm>
              <a:off x="2236994" y="1216646"/>
              <a:ext cx="2835124" cy="343182"/>
            </a:xfrm>
            <a:prstGeom prst="roundRect">
              <a:avLst>
                <a:gd name="adj" fmla="val 342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6000" rtlCol="0" anchor="b" anchorCtr="0"/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dirty="0">
                  <a:solidFill>
                    <a:srgbClr val="264259"/>
                  </a:solidFill>
                </a:rPr>
                <a:t>thread_whichWay()</a:t>
              </a:r>
            </a:p>
          </p:txBody>
        </p:sp>
      </p:grpSp>
      <p:sp>
        <p:nvSpPr>
          <p:cNvPr id="55" name="모서리가 둥근 직사각형 39">
            <a:extLst>
              <a:ext uri="{FF2B5EF4-FFF2-40B4-BE49-F238E27FC236}">
                <a16:creationId xmlns:a16="http://schemas.microsoft.com/office/drawing/2014/main" id="{1A008175-D3F2-4AF7-B120-6F759A0976AD}"/>
              </a:ext>
            </a:extLst>
          </p:cNvPr>
          <p:cNvSpPr/>
          <p:nvPr/>
        </p:nvSpPr>
        <p:spPr>
          <a:xfrm>
            <a:off x="10310559" y="890213"/>
            <a:ext cx="1014665" cy="330162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b" anchorCtr="0"/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rgbClr val="264259"/>
                </a:solidFill>
              </a:rPr>
              <a:t>Main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5E3CB19-40E4-4CEB-8A37-B78DDF1A5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063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5682956" y="4264958"/>
            <a:ext cx="73025" cy="85725"/>
          </a:xfrm>
          <a:custGeom>
            <a:avLst/>
            <a:gdLst>
              <a:gd name="connsiteX0" fmla="*/ 0 w 73025"/>
              <a:gd name="connsiteY0" fmla="*/ 31750 h 85725"/>
              <a:gd name="connsiteX1" fmla="*/ 31750 w 73025"/>
              <a:gd name="connsiteY1" fmla="*/ 85725 h 85725"/>
              <a:gd name="connsiteX2" fmla="*/ 73025 w 73025"/>
              <a:gd name="connsiteY2" fmla="*/ 0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025" h="85725">
                <a:moveTo>
                  <a:pt x="0" y="31750"/>
                </a:moveTo>
                <a:lnTo>
                  <a:pt x="31750" y="85725"/>
                </a:lnTo>
                <a:lnTo>
                  <a:pt x="73025" y="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Freeform 9">
            <a:extLst>
              <a:ext uri="{FF2B5EF4-FFF2-40B4-BE49-F238E27FC236}">
                <a16:creationId xmlns:a16="http://schemas.microsoft.com/office/drawing/2014/main" id="{5735EBD8-2BA7-4031-AC41-E6A425A38052}"/>
              </a:ext>
            </a:extLst>
          </p:cNvPr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Freeform 36">
            <a:extLst>
              <a:ext uri="{FF2B5EF4-FFF2-40B4-BE49-F238E27FC236}">
                <a16:creationId xmlns:a16="http://schemas.microsoft.com/office/drawing/2014/main" id="{87471801-7E1E-48A9-BB81-A89043AB3912}"/>
              </a:ext>
            </a:extLst>
          </p:cNvPr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2" name="자유형 23">
            <a:extLst>
              <a:ext uri="{FF2B5EF4-FFF2-40B4-BE49-F238E27FC236}">
                <a16:creationId xmlns:a16="http://schemas.microsoft.com/office/drawing/2014/main" id="{6CB593DE-3E04-4B81-B601-06E593A94D12}"/>
              </a:ext>
            </a:extLst>
          </p:cNvPr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F36C087F-E072-4E61-9548-74823A5F8A07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8D3F009A-F487-4D86-84A8-DE8829E3B613}"/>
              </a:ext>
            </a:extLst>
          </p:cNvPr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BFD372C9-1760-4DFC-80C0-630C2883E305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28C88E94-BD58-44B1-AE83-169469D6B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7" name="타원 56">
            <a:extLst>
              <a:ext uri="{FF2B5EF4-FFF2-40B4-BE49-F238E27FC236}">
                <a16:creationId xmlns:a16="http://schemas.microsoft.com/office/drawing/2014/main" id="{D27B0BCD-D10E-436E-9468-4B163A4CFBD6}"/>
              </a:ext>
            </a:extLst>
          </p:cNvPr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D3F071AA-3138-4D50-86BA-C440C98EEFBC}"/>
              </a:ext>
            </a:extLst>
          </p:cNvPr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C2A80547-8430-4D33-9ADD-7C3061E5F5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EA8B1F6E-55CE-4703-B113-EEE6255CB63A}"/>
              </a:ext>
            </a:extLst>
          </p:cNvPr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79343ED-698A-43DC-8D40-00DC9CC3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E4FC87E-2642-43B2-B517-633AC9B13D9E}"/>
              </a:ext>
            </a:extLst>
          </p:cNvPr>
          <p:cNvSpPr/>
          <p:nvPr/>
        </p:nvSpPr>
        <p:spPr>
          <a:xfrm>
            <a:off x="5060490" y="2866140"/>
            <a:ext cx="6096000" cy="574966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Flow Chart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분석</a:t>
            </a:r>
            <a:endParaRPr lang="ko-KR" altLang="en-US" sz="24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B84FB9B-4155-4742-9165-E0A818E66E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38" y="2993579"/>
            <a:ext cx="435421" cy="43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559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en-US" altLang="ko-KR" b="1" dirty="0">
                <a:solidFill>
                  <a:srgbClr val="264259"/>
                </a:solidFill>
              </a:rPr>
              <a:t>Flow Chart : : </a:t>
            </a:r>
            <a:r>
              <a:rPr lang="ko-KR" altLang="en-US" b="1" dirty="0">
                <a:solidFill>
                  <a:srgbClr val="264259"/>
                </a:solidFill>
              </a:rPr>
              <a:t>드라이버 탑재</a:t>
            </a:r>
            <a:endParaRPr lang="en-US" altLang="ko-KR" b="1" dirty="0">
              <a:solidFill>
                <a:srgbClr val="264259"/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0A72212-7068-4A97-AD6C-EF33DDD7EE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80" y="1549035"/>
            <a:ext cx="10612294" cy="4310932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8A6262B-38E5-47FE-80BC-EB3E80B6C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3165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en-US" altLang="ko-KR" b="1" dirty="0">
                <a:solidFill>
                  <a:srgbClr val="264259"/>
                </a:solidFill>
              </a:rPr>
              <a:t>Flow Chart : : </a:t>
            </a:r>
            <a:r>
              <a:rPr lang="ko-KR" altLang="en-US" b="1" dirty="0">
                <a:solidFill>
                  <a:srgbClr val="264259"/>
                </a:solidFill>
              </a:rPr>
              <a:t>프로그램 실행</a:t>
            </a:r>
            <a:endParaRPr lang="en-US" altLang="ko-KR" b="1" dirty="0">
              <a:solidFill>
                <a:srgbClr val="264259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D1CE8EB-B745-44DE-8728-B23B309603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731" y="1202313"/>
            <a:ext cx="8352559" cy="5215448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63A68E1-9844-499E-B0AB-2CEC22136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210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en-US" altLang="ko-KR" b="1" dirty="0">
                <a:solidFill>
                  <a:srgbClr val="264259"/>
                </a:solidFill>
              </a:rPr>
              <a:t>Flow Chart : : goToUp()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968F112-72F2-42A6-9DED-F74EEE9576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403" y="1307640"/>
            <a:ext cx="7182797" cy="4796486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E48CE7F-BA79-4A4F-BD30-1807C5C22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012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en-US" altLang="ko-KR" b="1" dirty="0">
                <a:solidFill>
                  <a:srgbClr val="264259"/>
                </a:solidFill>
              </a:rPr>
              <a:t>Flow Chart : : thread_whichWay()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5466CC7-8358-4EC8-9E30-39F4AE4AF8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262" y="1306076"/>
            <a:ext cx="4270375" cy="4894699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B0443CB-1EF8-4235-9A85-EC3990C57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612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en-US" altLang="ko-KR" b="1" dirty="0">
                <a:solidFill>
                  <a:srgbClr val="264259"/>
                </a:solidFill>
              </a:rPr>
              <a:t>Flow Chart : : convert_Dot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2E108E5-87FC-402C-8D82-71D3D3838C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9811" y="1706162"/>
            <a:ext cx="3605962" cy="25320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7A9849-D0EC-430D-A23F-96A341D46F1B}"/>
              </a:ext>
            </a:extLst>
          </p:cNvPr>
          <p:cNvSpPr txBox="1"/>
          <p:nvPr/>
        </p:nvSpPr>
        <p:spPr>
          <a:xfrm>
            <a:off x="2241364" y="1230017"/>
            <a:ext cx="2936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게임에 사용되는 배열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F38259-693F-4A97-8277-4741FB3BBB04}"/>
              </a:ext>
            </a:extLst>
          </p:cNvPr>
          <p:cNvSpPr txBox="1"/>
          <p:nvPr/>
        </p:nvSpPr>
        <p:spPr>
          <a:xfrm>
            <a:off x="7266940" y="1230017"/>
            <a:ext cx="2936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Dot Matrix</a:t>
            </a:r>
            <a:r>
              <a:rPr lang="ko-KR" altLang="en-US" dirty="0"/>
              <a:t>의 배열 구조</a:t>
            </a:r>
          </a:p>
        </p:txBody>
      </p:sp>
      <p:sp>
        <p:nvSpPr>
          <p:cNvPr id="32" name="모서리가 둥근 직사각형 39">
            <a:extLst>
              <a:ext uri="{FF2B5EF4-FFF2-40B4-BE49-F238E27FC236}">
                <a16:creationId xmlns:a16="http://schemas.microsoft.com/office/drawing/2014/main" id="{E6F89FEA-5BBB-407E-8F3D-9F9B94849AFD}"/>
              </a:ext>
            </a:extLst>
          </p:cNvPr>
          <p:cNvSpPr/>
          <p:nvPr/>
        </p:nvSpPr>
        <p:spPr>
          <a:xfrm>
            <a:off x="1177599" y="4482206"/>
            <a:ext cx="4684713" cy="1614360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lvl="2">
              <a:lnSpc>
                <a:spcPct val="150000"/>
              </a:lnSpc>
            </a:pPr>
            <a:r>
              <a:rPr lang="en-US" altLang="ko-KR" sz="1600" dirty="0">
                <a:solidFill>
                  <a:srgbClr val="264259"/>
                </a:solidFill>
              </a:rPr>
              <a:t>10 * 7 Int</a:t>
            </a:r>
            <a:r>
              <a:rPr lang="ko-KR" altLang="en-US" sz="1600" dirty="0">
                <a:solidFill>
                  <a:srgbClr val="264259"/>
                </a:solidFill>
              </a:rPr>
              <a:t> </a:t>
            </a:r>
            <a:r>
              <a:rPr lang="en-US" altLang="ko-KR" sz="1600" dirty="0">
                <a:solidFill>
                  <a:srgbClr val="264259"/>
                </a:solidFill>
              </a:rPr>
              <a:t>Array | 2</a:t>
            </a:r>
            <a:r>
              <a:rPr lang="ko-KR" altLang="en-US" sz="1600" dirty="0">
                <a:solidFill>
                  <a:srgbClr val="264259"/>
                </a:solidFill>
              </a:rPr>
              <a:t>차원 배열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lvl="2">
              <a:lnSpc>
                <a:spcPct val="150000"/>
              </a:lnSpc>
            </a:pPr>
            <a:r>
              <a:rPr lang="en-US" altLang="ko-KR" sz="1600" dirty="0">
                <a:solidFill>
                  <a:srgbClr val="264259"/>
                </a:solidFill>
              </a:rPr>
              <a:t>snake[1][4] = 1</a:t>
            </a:r>
          </a:p>
        </p:txBody>
      </p:sp>
      <p:sp>
        <p:nvSpPr>
          <p:cNvPr id="38" name="모서리가 둥근 직사각형 39">
            <a:extLst>
              <a:ext uri="{FF2B5EF4-FFF2-40B4-BE49-F238E27FC236}">
                <a16:creationId xmlns:a16="http://schemas.microsoft.com/office/drawing/2014/main" id="{69E363A9-DEED-46C7-B972-C6D08D690199}"/>
              </a:ext>
            </a:extLst>
          </p:cNvPr>
          <p:cNvSpPr/>
          <p:nvPr/>
        </p:nvSpPr>
        <p:spPr>
          <a:xfrm>
            <a:off x="6160436" y="4482206"/>
            <a:ext cx="4684713" cy="1614360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lvl="2">
              <a:lnSpc>
                <a:spcPct val="150000"/>
              </a:lnSpc>
            </a:pPr>
            <a:r>
              <a:rPr lang="en-US" altLang="ko-KR" sz="1600" dirty="0">
                <a:solidFill>
                  <a:srgbClr val="264259"/>
                </a:solidFill>
              </a:rPr>
              <a:t>unsigned char Array | 1</a:t>
            </a:r>
            <a:r>
              <a:rPr lang="ko-KR" altLang="en-US" sz="1600" dirty="0">
                <a:solidFill>
                  <a:srgbClr val="264259"/>
                </a:solidFill>
              </a:rPr>
              <a:t>차원 배열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lvl="2">
              <a:lnSpc>
                <a:spcPct val="150000"/>
              </a:lnSpc>
            </a:pPr>
            <a:r>
              <a:rPr lang="en-US" altLang="ko-KR" sz="1600" dirty="0">
                <a:solidFill>
                  <a:srgbClr val="264259"/>
                </a:solidFill>
              </a:rPr>
              <a:t>fpga_number[0] = 0x08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A29D078-4D80-4162-A0F9-942EAA2CBF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23761" y="1693291"/>
            <a:ext cx="2243303" cy="2507463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F9E1223E-4134-4AD3-A84E-D8EB82CB2764}"/>
              </a:ext>
            </a:extLst>
          </p:cNvPr>
          <p:cNvSpPr/>
          <p:nvPr/>
        </p:nvSpPr>
        <p:spPr>
          <a:xfrm>
            <a:off x="5137433" y="2782245"/>
            <a:ext cx="1257428" cy="50432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변환 필요</a:t>
            </a:r>
            <a:r>
              <a:rPr lang="en-US" altLang="ko-KR" sz="1200" dirty="0">
                <a:solidFill>
                  <a:schemeClr val="tx1"/>
                </a:solidFill>
              </a:rPr>
              <a:t>!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1D287F-4446-4648-B50C-BF982B805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5129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85751" y="312298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en-US" altLang="ko-KR" b="1" dirty="0">
                <a:solidFill>
                  <a:srgbClr val="264259"/>
                </a:solidFill>
              </a:rPr>
              <a:t>Flow Chart : : convert_Dot</a:t>
            </a:r>
          </a:p>
        </p:txBody>
      </p:sp>
      <p:sp>
        <p:nvSpPr>
          <p:cNvPr id="26" name="모서리가 둥근 직사각형 39">
            <a:extLst>
              <a:ext uri="{FF2B5EF4-FFF2-40B4-BE49-F238E27FC236}">
                <a16:creationId xmlns:a16="http://schemas.microsoft.com/office/drawing/2014/main" id="{E6EA35B5-EE55-47D6-8C8B-623B5EE61881}"/>
              </a:ext>
            </a:extLst>
          </p:cNvPr>
          <p:cNvSpPr/>
          <p:nvPr/>
        </p:nvSpPr>
        <p:spPr>
          <a:xfrm>
            <a:off x="4894684" y="1205341"/>
            <a:ext cx="6744317" cy="5060847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64259"/>
                </a:solidFill>
              </a:rPr>
              <a:t>2</a:t>
            </a:r>
            <a:r>
              <a:rPr lang="ko-KR" altLang="en-US" sz="1600" dirty="0">
                <a:solidFill>
                  <a:srgbClr val="264259"/>
                </a:solidFill>
              </a:rPr>
              <a:t>중 </a:t>
            </a:r>
            <a:r>
              <a:rPr lang="en-US" altLang="ko-KR" sz="1600" dirty="0">
                <a:solidFill>
                  <a:srgbClr val="264259"/>
                </a:solidFill>
              </a:rPr>
              <a:t>for </a:t>
            </a:r>
            <a:r>
              <a:rPr lang="ko-KR" altLang="en-US" sz="1600" dirty="0">
                <a:solidFill>
                  <a:srgbClr val="264259"/>
                </a:solidFill>
              </a:rPr>
              <a:t>루프 문으로 구성</a:t>
            </a:r>
            <a:r>
              <a:rPr lang="en-US" altLang="ko-KR" sz="1600" dirty="0">
                <a:solidFill>
                  <a:srgbClr val="264259"/>
                </a:solidFill>
              </a:rPr>
              <a:t>, </a:t>
            </a:r>
            <a:r>
              <a:rPr lang="ko-KR" altLang="en-US" sz="1600" dirty="0">
                <a:solidFill>
                  <a:srgbClr val="264259"/>
                </a:solidFill>
              </a:rPr>
              <a:t>벽요소를 제외한</a:t>
            </a:r>
            <a:r>
              <a:rPr lang="en-US" altLang="ko-KR" sz="1600" dirty="0">
                <a:solidFill>
                  <a:srgbClr val="264259"/>
                </a:solidFill>
              </a:rPr>
              <a:t> snake </a:t>
            </a:r>
            <a:r>
              <a:rPr lang="ko-KR" altLang="en-US" sz="1600" dirty="0">
                <a:solidFill>
                  <a:srgbClr val="264259"/>
                </a:solidFill>
              </a:rPr>
              <a:t>배열을 모두 검사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264259"/>
                </a:solidFill>
              </a:rPr>
              <a:t>행 단위로 한 줄 씩 검사하며</a:t>
            </a:r>
            <a:r>
              <a:rPr lang="en-US" altLang="ko-KR" sz="1600" dirty="0">
                <a:solidFill>
                  <a:srgbClr val="264259"/>
                </a:solidFill>
              </a:rPr>
              <a:t>, </a:t>
            </a:r>
            <a:r>
              <a:rPr lang="ko-KR" altLang="en-US" sz="1600" dirty="0">
                <a:solidFill>
                  <a:srgbClr val="264259"/>
                </a:solidFill>
              </a:rPr>
              <a:t> </a:t>
            </a:r>
            <a:r>
              <a:rPr lang="en-US" altLang="ko-KR" sz="1600" dirty="0">
                <a:solidFill>
                  <a:srgbClr val="264259"/>
                </a:solidFill>
              </a:rPr>
              <a:t>Dot Matrix </a:t>
            </a:r>
            <a:r>
              <a:rPr lang="ko-KR" altLang="en-US" sz="1600" dirty="0">
                <a:solidFill>
                  <a:srgbClr val="264259"/>
                </a:solidFill>
              </a:rPr>
              <a:t>배열이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R0~R3, R4~R6 </a:t>
            </a:r>
            <a:r>
              <a:rPr lang="ko-KR" altLang="en-US" sz="1600" dirty="0">
                <a:solidFill>
                  <a:srgbClr val="264259"/>
                </a:solidFill>
              </a:rPr>
              <a:t>으로 나눠서 계산하는 것처럼  조건문을 통해 배열의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j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가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0~3, 4~7 </a:t>
            </a:r>
            <a:r>
              <a:rPr lang="ko-KR" altLang="en-US" sz="1600" dirty="0">
                <a:solidFill>
                  <a:srgbClr val="264259"/>
                </a:solidFill>
              </a:rPr>
              <a:t>로 나누어 각각 </a:t>
            </a:r>
            <a:r>
              <a:rPr lang="en-US" altLang="ko-KR" sz="1600" dirty="0">
                <a:solidFill>
                  <a:srgbClr val="264259"/>
                </a:solidFill>
              </a:rPr>
              <a:t>tmp1, tmp2 </a:t>
            </a:r>
            <a:r>
              <a:rPr lang="ko-KR" altLang="en-US" sz="1600" dirty="0">
                <a:solidFill>
                  <a:srgbClr val="264259"/>
                </a:solidFill>
              </a:rPr>
              <a:t>변수로 들어가게 함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264259"/>
                </a:solidFill>
              </a:rPr>
              <a:t>만약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snake[1][4] </a:t>
            </a:r>
            <a:r>
              <a:rPr lang="ko-KR" altLang="en-US" sz="1600" dirty="0">
                <a:solidFill>
                  <a:srgbClr val="264259"/>
                </a:solidFill>
              </a:rPr>
              <a:t>배열에만 값이 들어가 있는 경우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case 4</a:t>
            </a:r>
            <a:r>
              <a:rPr lang="ko-KR" altLang="en-US" sz="1600" dirty="0">
                <a:solidFill>
                  <a:srgbClr val="264259"/>
                </a:solidFill>
              </a:rPr>
              <a:t>로</a:t>
            </a:r>
            <a:r>
              <a:rPr lang="en-US" altLang="ko-KR" sz="1600" dirty="0">
                <a:solidFill>
                  <a:srgbClr val="264259"/>
                </a:solidFill>
              </a:rPr>
              <a:t> fpga_number[0]</a:t>
            </a:r>
            <a:r>
              <a:rPr lang="ko-KR" altLang="en-US" sz="1600" dirty="0">
                <a:solidFill>
                  <a:srgbClr val="264259"/>
                </a:solidFill>
              </a:rPr>
              <a:t>에 </a:t>
            </a:r>
            <a:r>
              <a:rPr lang="en-US" altLang="ko-KR" sz="1600" dirty="0">
                <a:solidFill>
                  <a:srgbClr val="264259"/>
                </a:solidFill>
              </a:rPr>
              <a:t>0x08</a:t>
            </a:r>
            <a:r>
              <a:rPr lang="ko-KR" altLang="en-US" sz="1600" dirty="0">
                <a:solidFill>
                  <a:srgbClr val="264259"/>
                </a:solidFill>
              </a:rPr>
              <a:t>의 값만 들어가게 됨</a:t>
            </a:r>
            <a:r>
              <a:rPr lang="en-US" altLang="ko-KR" sz="1600" dirty="0">
                <a:solidFill>
                  <a:srgbClr val="264259"/>
                </a:solidFill>
              </a:rPr>
              <a:t>.</a:t>
            </a:r>
            <a:r>
              <a:rPr lang="ko-KR" altLang="en-US" sz="1600" dirty="0">
                <a:solidFill>
                  <a:srgbClr val="264259"/>
                </a:solidFill>
              </a:rPr>
              <a:t> 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264259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F19C32E-5D47-461D-AF01-F3F09A817C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3112" y="1424067"/>
            <a:ext cx="3397671" cy="4515026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0298973C-D169-41B6-80E8-1FE57E5BEB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8178" y="4428671"/>
            <a:ext cx="2479799" cy="1741251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6AE73894-32F9-484C-819C-33EC408B8A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07343" y="4315324"/>
            <a:ext cx="1668176" cy="1864613"/>
          </a:xfrm>
          <a:prstGeom prst="rect">
            <a:avLst/>
          </a:prstGeom>
        </p:spPr>
      </p:pic>
      <p:sp>
        <p:nvSpPr>
          <p:cNvPr id="10" name="별: 꼭짓점 7개 9">
            <a:extLst>
              <a:ext uri="{FF2B5EF4-FFF2-40B4-BE49-F238E27FC236}">
                <a16:creationId xmlns:a16="http://schemas.microsoft.com/office/drawing/2014/main" id="{C2B29D61-1EAB-483F-A315-E942412C3741}"/>
              </a:ext>
            </a:extLst>
          </p:cNvPr>
          <p:cNvSpPr/>
          <p:nvPr/>
        </p:nvSpPr>
        <p:spPr>
          <a:xfrm>
            <a:off x="6571732" y="4638682"/>
            <a:ext cx="96333" cy="96333"/>
          </a:xfrm>
          <a:prstGeom prst="star7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별: 꼭짓점 7개 45">
            <a:extLst>
              <a:ext uri="{FF2B5EF4-FFF2-40B4-BE49-F238E27FC236}">
                <a16:creationId xmlns:a16="http://schemas.microsoft.com/office/drawing/2014/main" id="{CAB0860B-26DD-44D1-985C-AC80A121AB0E}"/>
              </a:ext>
            </a:extLst>
          </p:cNvPr>
          <p:cNvSpPr/>
          <p:nvPr/>
        </p:nvSpPr>
        <p:spPr>
          <a:xfrm>
            <a:off x="9503483" y="4610791"/>
            <a:ext cx="96333" cy="96333"/>
          </a:xfrm>
          <a:prstGeom prst="star7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24E00D6-EA36-4D4B-955C-95FC2CB21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309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574800" y="1863725"/>
            <a:ext cx="73025" cy="85725"/>
          </a:xfrm>
          <a:custGeom>
            <a:avLst/>
            <a:gdLst>
              <a:gd name="connsiteX0" fmla="*/ 0 w 73025"/>
              <a:gd name="connsiteY0" fmla="*/ 31750 h 85725"/>
              <a:gd name="connsiteX1" fmla="*/ 31750 w 73025"/>
              <a:gd name="connsiteY1" fmla="*/ 85725 h 85725"/>
              <a:gd name="connsiteX2" fmla="*/ 73025 w 73025"/>
              <a:gd name="connsiteY2" fmla="*/ 0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025" h="85725">
                <a:moveTo>
                  <a:pt x="0" y="31750"/>
                </a:moveTo>
                <a:lnTo>
                  <a:pt x="31750" y="85725"/>
                </a:lnTo>
                <a:lnTo>
                  <a:pt x="73025" y="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1420813" y="537998"/>
            <a:ext cx="6096000" cy="816249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6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목차</a:t>
            </a:r>
            <a:endParaRPr lang="ko-KR" altLang="en-US" sz="36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5" name="Freeform 9">
            <a:extLst>
              <a:ext uri="{FF2B5EF4-FFF2-40B4-BE49-F238E27FC236}">
                <a16:creationId xmlns:a16="http://schemas.microsoft.com/office/drawing/2014/main" id="{5735EBD8-2BA7-4031-AC41-E6A425A38052}"/>
              </a:ext>
            </a:extLst>
          </p:cNvPr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Freeform 36">
            <a:extLst>
              <a:ext uri="{FF2B5EF4-FFF2-40B4-BE49-F238E27FC236}">
                <a16:creationId xmlns:a16="http://schemas.microsoft.com/office/drawing/2014/main" id="{87471801-7E1E-48A9-BB81-A89043AB3912}"/>
              </a:ext>
            </a:extLst>
          </p:cNvPr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2" name="자유형 23">
            <a:extLst>
              <a:ext uri="{FF2B5EF4-FFF2-40B4-BE49-F238E27FC236}">
                <a16:creationId xmlns:a16="http://schemas.microsoft.com/office/drawing/2014/main" id="{6CB593DE-3E04-4B81-B601-06E593A94D12}"/>
              </a:ext>
            </a:extLst>
          </p:cNvPr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F36C087F-E072-4E61-9548-74823A5F8A07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8D3F009A-F487-4D86-84A8-DE8829E3B613}"/>
              </a:ext>
            </a:extLst>
          </p:cNvPr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BFD372C9-1760-4DFC-80C0-630C2883E305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28C88E94-BD58-44B1-AE83-169469D6B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7" name="타원 56">
            <a:extLst>
              <a:ext uri="{FF2B5EF4-FFF2-40B4-BE49-F238E27FC236}">
                <a16:creationId xmlns:a16="http://schemas.microsoft.com/office/drawing/2014/main" id="{D27B0BCD-D10E-436E-9468-4B163A4CFBD6}"/>
              </a:ext>
            </a:extLst>
          </p:cNvPr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D3F071AA-3138-4D50-86BA-C440C98EEFBC}"/>
              </a:ext>
            </a:extLst>
          </p:cNvPr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C2A80547-8430-4D33-9ADD-7C3061E5F5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EA8B1F6E-55CE-4703-B113-EEE6255CB63A}"/>
              </a:ext>
            </a:extLst>
          </p:cNvPr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79343ED-698A-43DC-8D40-00DC9CC3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4" name="자유형 14">
            <a:extLst>
              <a:ext uri="{FF2B5EF4-FFF2-40B4-BE49-F238E27FC236}">
                <a16:creationId xmlns:a16="http://schemas.microsoft.com/office/drawing/2014/main" id="{9BF1E6CC-BD8B-48D8-856D-15546C4265C1}"/>
              </a:ext>
            </a:extLst>
          </p:cNvPr>
          <p:cNvSpPr/>
          <p:nvPr/>
        </p:nvSpPr>
        <p:spPr>
          <a:xfrm>
            <a:off x="5093529" y="1863725"/>
            <a:ext cx="73025" cy="85725"/>
          </a:xfrm>
          <a:custGeom>
            <a:avLst/>
            <a:gdLst>
              <a:gd name="connsiteX0" fmla="*/ 0 w 73025"/>
              <a:gd name="connsiteY0" fmla="*/ 31750 h 85725"/>
              <a:gd name="connsiteX1" fmla="*/ 31750 w 73025"/>
              <a:gd name="connsiteY1" fmla="*/ 85725 h 85725"/>
              <a:gd name="connsiteX2" fmla="*/ 73025 w 73025"/>
              <a:gd name="connsiteY2" fmla="*/ 0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025" h="85725">
                <a:moveTo>
                  <a:pt x="0" y="31750"/>
                </a:moveTo>
                <a:lnTo>
                  <a:pt x="31750" y="85725"/>
                </a:lnTo>
                <a:lnTo>
                  <a:pt x="73025" y="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>
              <a:solidFill>
                <a:prstClr val="white"/>
              </a:solidFill>
            </a:endParaRPr>
          </a:p>
        </p:txBody>
      </p:sp>
      <p:sp>
        <p:nvSpPr>
          <p:cNvPr id="28" name="자유형 14">
            <a:extLst>
              <a:ext uri="{FF2B5EF4-FFF2-40B4-BE49-F238E27FC236}">
                <a16:creationId xmlns:a16="http://schemas.microsoft.com/office/drawing/2014/main" id="{D1673F80-DCB8-4C01-B049-1C64BF60108E}"/>
              </a:ext>
            </a:extLst>
          </p:cNvPr>
          <p:cNvSpPr/>
          <p:nvPr/>
        </p:nvSpPr>
        <p:spPr>
          <a:xfrm>
            <a:off x="8208171" y="1863725"/>
            <a:ext cx="73025" cy="85725"/>
          </a:xfrm>
          <a:custGeom>
            <a:avLst/>
            <a:gdLst>
              <a:gd name="connsiteX0" fmla="*/ 0 w 73025"/>
              <a:gd name="connsiteY0" fmla="*/ 31750 h 85725"/>
              <a:gd name="connsiteX1" fmla="*/ 31750 w 73025"/>
              <a:gd name="connsiteY1" fmla="*/ 85725 h 85725"/>
              <a:gd name="connsiteX2" fmla="*/ 73025 w 73025"/>
              <a:gd name="connsiteY2" fmla="*/ 0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025" h="85725">
                <a:moveTo>
                  <a:pt x="0" y="31750"/>
                </a:moveTo>
                <a:lnTo>
                  <a:pt x="31750" y="85725"/>
                </a:lnTo>
                <a:lnTo>
                  <a:pt x="73025" y="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>
              <a:solidFill>
                <a:prstClr val="white"/>
              </a:solidFill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C63B550-05FE-46E3-BC94-C13EB9957E77}"/>
              </a:ext>
            </a:extLst>
          </p:cNvPr>
          <p:cNvGrpSpPr/>
          <p:nvPr/>
        </p:nvGrpSpPr>
        <p:grpSpPr>
          <a:xfrm>
            <a:off x="8208171" y="1649919"/>
            <a:ext cx="2743200" cy="427612"/>
            <a:chOff x="1574800" y="1649919"/>
            <a:chExt cx="2535237" cy="427612"/>
          </a:xfrm>
        </p:grpSpPr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D7AE923C-8D58-4130-BDA5-9856856D0F37}"/>
                </a:ext>
              </a:extLst>
            </p:cNvPr>
            <p:cNvSpPr/>
            <p:nvPr/>
          </p:nvSpPr>
          <p:spPr>
            <a:xfrm>
              <a:off x="1574800" y="1649919"/>
              <a:ext cx="2535237" cy="427612"/>
            </a:xfrm>
            <a:prstGeom prst="roundRect">
              <a:avLst>
                <a:gd name="adj" fmla="val 4810"/>
              </a:avLst>
            </a:prstGeom>
            <a:solidFill>
              <a:srgbClr val="264259"/>
            </a:solidFill>
            <a:ln w="63500">
              <a:solidFill>
                <a:schemeClr val="tx2">
                  <a:lumMod val="50000"/>
                </a:schemeClr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>
                <a:solidFill>
                  <a:prstClr val="white"/>
                </a:solidFill>
              </a:endParaRPr>
            </a:p>
          </p:txBody>
        </p:sp>
        <p:sp>
          <p:nvSpPr>
            <p:cNvPr id="31" name="양쪽 모서리가 둥근 사각형 5">
              <a:extLst>
                <a:ext uri="{FF2B5EF4-FFF2-40B4-BE49-F238E27FC236}">
                  <a16:creationId xmlns:a16="http://schemas.microsoft.com/office/drawing/2014/main" id="{D191162E-E63A-4E19-9540-E47335DCC23D}"/>
                </a:ext>
              </a:extLst>
            </p:cNvPr>
            <p:cNvSpPr/>
            <p:nvPr/>
          </p:nvSpPr>
          <p:spPr>
            <a:xfrm>
              <a:off x="1671998" y="1664887"/>
              <a:ext cx="2322833" cy="405024"/>
            </a:xfrm>
            <a:prstGeom prst="round2SameRect">
              <a:avLst>
                <a:gd name="adj1" fmla="val 4506"/>
                <a:gd name="adj2" fmla="val 0"/>
              </a:avLst>
            </a:prstGeom>
            <a:solidFill>
              <a:schemeClr val="bg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03 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시스템 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	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분석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890D6DB-9703-4648-8B48-40A9590A82E8}"/>
              </a:ext>
            </a:extLst>
          </p:cNvPr>
          <p:cNvGrpSpPr/>
          <p:nvPr/>
        </p:nvGrpSpPr>
        <p:grpSpPr>
          <a:xfrm>
            <a:off x="4731290" y="1649919"/>
            <a:ext cx="2743200" cy="427612"/>
            <a:chOff x="1574800" y="1649919"/>
            <a:chExt cx="2535237" cy="427612"/>
          </a:xfrm>
        </p:grpSpPr>
        <p:sp>
          <p:nvSpPr>
            <p:cNvPr id="40" name="모서리가 둥근 직사각형 4">
              <a:extLst>
                <a:ext uri="{FF2B5EF4-FFF2-40B4-BE49-F238E27FC236}">
                  <a16:creationId xmlns:a16="http://schemas.microsoft.com/office/drawing/2014/main" id="{05B648B2-0D88-4ABA-A172-14172FE3A841}"/>
                </a:ext>
              </a:extLst>
            </p:cNvPr>
            <p:cNvSpPr/>
            <p:nvPr/>
          </p:nvSpPr>
          <p:spPr>
            <a:xfrm>
              <a:off x="1574800" y="1649919"/>
              <a:ext cx="2535237" cy="427612"/>
            </a:xfrm>
            <a:prstGeom prst="roundRect">
              <a:avLst>
                <a:gd name="adj" fmla="val 4810"/>
              </a:avLst>
            </a:prstGeom>
            <a:solidFill>
              <a:srgbClr val="264259"/>
            </a:solidFill>
            <a:ln w="63500">
              <a:solidFill>
                <a:schemeClr val="tx2">
                  <a:lumMod val="50000"/>
                </a:schemeClr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>
                <a:solidFill>
                  <a:prstClr val="white"/>
                </a:solidFill>
              </a:endParaRPr>
            </a:p>
          </p:txBody>
        </p:sp>
        <p:sp>
          <p:nvSpPr>
            <p:cNvPr id="41" name="양쪽 모서리가 둥근 사각형 5">
              <a:extLst>
                <a:ext uri="{FF2B5EF4-FFF2-40B4-BE49-F238E27FC236}">
                  <a16:creationId xmlns:a16="http://schemas.microsoft.com/office/drawing/2014/main" id="{15A17D6A-0F1A-47AD-889D-BB9F7B7D9AFC}"/>
                </a:ext>
              </a:extLst>
            </p:cNvPr>
            <p:cNvSpPr/>
            <p:nvPr/>
          </p:nvSpPr>
          <p:spPr>
            <a:xfrm>
              <a:off x="1671998" y="1664887"/>
              <a:ext cx="2322833" cy="405024"/>
            </a:xfrm>
            <a:prstGeom prst="round2SameRect">
              <a:avLst>
                <a:gd name="adj1" fmla="val 4506"/>
                <a:gd name="adj2" fmla="val 0"/>
              </a:avLst>
            </a:prstGeom>
            <a:solidFill>
              <a:schemeClr val="bg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02 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시스템 수행 시나리오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1C29ADC-41D0-4801-886F-5A7CEADDB877}"/>
              </a:ext>
            </a:extLst>
          </p:cNvPr>
          <p:cNvGrpSpPr/>
          <p:nvPr/>
        </p:nvGrpSpPr>
        <p:grpSpPr>
          <a:xfrm>
            <a:off x="1210071" y="1649919"/>
            <a:ext cx="2743200" cy="427612"/>
            <a:chOff x="1574800" y="1649919"/>
            <a:chExt cx="2535237" cy="427612"/>
          </a:xfrm>
        </p:grpSpPr>
        <p:sp>
          <p:nvSpPr>
            <p:cNvPr id="43" name="모서리가 둥근 직사각형 4">
              <a:extLst>
                <a:ext uri="{FF2B5EF4-FFF2-40B4-BE49-F238E27FC236}">
                  <a16:creationId xmlns:a16="http://schemas.microsoft.com/office/drawing/2014/main" id="{327C2CA5-1DFE-4FBD-B04A-6AB742FC6EAA}"/>
                </a:ext>
              </a:extLst>
            </p:cNvPr>
            <p:cNvSpPr/>
            <p:nvPr/>
          </p:nvSpPr>
          <p:spPr>
            <a:xfrm>
              <a:off x="1574800" y="1649919"/>
              <a:ext cx="2535237" cy="427612"/>
            </a:xfrm>
            <a:prstGeom prst="roundRect">
              <a:avLst>
                <a:gd name="adj" fmla="val 4810"/>
              </a:avLst>
            </a:prstGeom>
            <a:solidFill>
              <a:srgbClr val="264259"/>
            </a:solidFill>
            <a:ln w="63500">
              <a:solidFill>
                <a:schemeClr val="tx2">
                  <a:lumMod val="50000"/>
                </a:schemeClr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>
                <a:solidFill>
                  <a:prstClr val="white"/>
                </a:solidFill>
              </a:endParaRPr>
            </a:p>
          </p:txBody>
        </p:sp>
        <p:sp>
          <p:nvSpPr>
            <p:cNvPr id="44" name="양쪽 모서리가 둥근 사각형 5">
              <a:extLst>
                <a:ext uri="{FF2B5EF4-FFF2-40B4-BE49-F238E27FC236}">
                  <a16:creationId xmlns:a16="http://schemas.microsoft.com/office/drawing/2014/main" id="{B2355130-BD6D-4ECB-9072-3D98EB07BA01}"/>
                </a:ext>
              </a:extLst>
            </p:cNvPr>
            <p:cNvSpPr/>
            <p:nvPr/>
          </p:nvSpPr>
          <p:spPr>
            <a:xfrm>
              <a:off x="1671998" y="1664887"/>
              <a:ext cx="2322833" cy="405024"/>
            </a:xfrm>
            <a:prstGeom prst="round2SameRect">
              <a:avLst>
                <a:gd name="adj1" fmla="val 4506"/>
                <a:gd name="adj2" fmla="val 0"/>
              </a:avLst>
            </a:prstGeom>
            <a:solidFill>
              <a:schemeClr val="bg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01 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프로젝트 개요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5E22B27-9C74-49A5-9292-BFE64C846788}"/>
              </a:ext>
            </a:extLst>
          </p:cNvPr>
          <p:cNvGrpSpPr/>
          <p:nvPr/>
        </p:nvGrpSpPr>
        <p:grpSpPr>
          <a:xfrm>
            <a:off x="1210071" y="4116468"/>
            <a:ext cx="2743200" cy="427612"/>
            <a:chOff x="1574800" y="1649919"/>
            <a:chExt cx="2535237" cy="427612"/>
          </a:xfrm>
        </p:grpSpPr>
        <p:sp>
          <p:nvSpPr>
            <p:cNvPr id="48" name="모서리가 둥근 직사각형 4">
              <a:extLst>
                <a:ext uri="{FF2B5EF4-FFF2-40B4-BE49-F238E27FC236}">
                  <a16:creationId xmlns:a16="http://schemas.microsoft.com/office/drawing/2014/main" id="{CB41BE46-DA90-4DCB-9084-B5B4C3CDD8A5}"/>
                </a:ext>
              </a:extLst>
            </p:cNvPr>
            <p:cNvSpPr/>
            <p:nvPr/>
          </p:nvSpPr>
          <p:spPr>
            <a:xfrm>
              <a:off x="1574800" y="1649919"/>
              <a:ext cx="2535237" cy="427612"/>
            </a:xfrm>
            <a:prstGeom prst="roundRect">
              <a:avLst>
                <a:gd name="adj" fmla="val 4810"/>
              </a:avLst>
            </a:prstGeom>
            <a:solidFill>
              <a:srgbClr val="264259"/>
            </a:solidFill>
            <a:ln w="63500">
              <a:solidFill>
                <a:schemeClr val="tx2">
                  <a:lumMod val="50000"/>
                </a:schemeClr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>
                <a:solidFill>
                  <a:prstClr val="white"/>
                </a:solidFill>
              </a:endParaRPr>
            </a:p>
          </p:txBody>
        </p:sp>
        <p:sp>
          <p:nvSpPr>
            <p:cNvPr id="49" name="양쪽 모서리가 둥근 사각형 5">
              <a:extLst>
                <a:ext uri="{FF2B5EF4-FFF2-40B4-BE49-F238E27FC236}">
                  <a16:creationId xmlns:a16="http://schemas.microsoft.com/office/drawing/2014/main" id="{A7369D35-C9F3-4E18-8595-6B248962E10B}"/>
                </a:ext>
              </a:extLst>
            </p:cNvPr>
            <p:cNvSpPr/>
            <p:nvPr/>
          </p:nvSpPr>
          <p:spPr>
            <a:xfrm>
              <a:off x="1671998" y="1664887"/>
              <a:ext cx="2322833" cy="405024"/>
            </a:xfrm>
            <a:prstGeom prst="round2SameRect">
              <a:avLst>
                <a:gd name="adj1" fmla="val 4506"/>
                <a:gd name="adj2" fmla="val 0"/>
              </a:avLst>
            </a:prstGeom>
            <a:solidFill>
              <a:schemeClr val="bg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04 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개발환경 및 개발 방법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12593B5B-62A7-4617-AE15-86CC1110FD3C}"/>
              </a:ext>
            </a:extLst>
          </p:cNvPr>
          <p:cNvGrpSpPr/>
          <p:nvPr/>
        </p:nvGrpSpPr>
        <p:grpSpPr>
          <a:xfrm>
            <a:off x="4721547" y="4116468"/>
            <a:ext cx="2743200" cy="427612"/>
            <a:chOff x="1574800" y="1649919"/>
            <a:chExt cx="2535237" cy="427612"/>
          </a:xfrm>
        </p:grpSpPr>
        <p:sp>
          <p:nvSpPr>
            <p:cNvPr id="51" name="모서리가 둥근 직사각형 4">
              <a:extLst>
                <a:ext uri="{FF2B5EF4-FFF2-40B4-BE49-F238E27FC236}">
                  <a16:creationId xmlns:a16="http://schemas.microsoft.com/office/drawing/2014/main" id="{84F4E3EE-6D9D-4039-B197-99E457F851A4}"/>
                </a:ext>
              </a:extLst>
            </p:cNvPr>
            <p:cNvSpPr/>
            <p:nvPr/>
          </p:nvSpPr>
          <p:spPr>
            <a:xfrm>
              <a:off x="1574800" y="1649919"/>
              <a:ext cx="2535237" cy="427612"/>
            </a:xfrm>
            <a:prstGeom prst="roundRect">
              <a:avLst>
                <a:gd name="adj" fmla="val 4810"/>
              </a:avLst>
            </a:prstGeom>
            <a:solidFill>
              <a:srgbClr val="264259"/>
            </a:solidFill>
            <a:ln w="63500">
              <a:solidFill>
                <a:schemeClr val="tx2">
                  <a:lumMod val="50000"/>
                </a:schemeClr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>
                <a:solidFill>
                  <a:prstClr val="white"/>
                </a:solidFill>
              </a:endParaRPr>
            </a:p>
          </p:txBody>
        </p:sp>
        <p:sp>
          <p:nvSpPr>
            <p:cNvPr id="60" name="양쪽 모서리가 둥근 사각형 5">
              <a:extLst>
                <a:ext uri="{FF2B5EF4-FFF2-40B4-BE49-F238E27FC236}">
                  <a16:creationId xmlns:a16="http://schemas.microsoft.com/office/drawing/2014/main" id="{D253E0C5-4408-4D7A-BC2B-C384DA7D3E61}"/>
                </a:ext>
              </a:extLst>
            </p:cNvPr>
            <p:cNvSpPr/>
            <p:nvPr/>
          </p:nvSpPr>
          <p:spPr>
            <a:xfrm>
              <a:off x="1671998" y="1664887"/>
              <a:ext cx="2322833" cy="405024"/>
            </a:xfrm>
            <a:prstGeom prst="round2SameRect">
              <a:avLst>
                <a:gd name="adj1" fmla="val 4506"/>
                <a:gd name="adj2" fmla="val 0"/>
              </a:avLst>
            </a:prstGeom>
            <a:solidFill>
              <a:schemeClr val="bg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05 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업무 분담</a:t>
              </a: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6F668A61-3EEF-4D6B-999C-8F6F470F12E4}"/>
              </a:ext>
            </a:extLst>
          </p:cNvPr>
          <p:cNvGrpSpPr/>
          <p:nvPr/>
        </p:nvGrpSpPr>
        <p:grpSpPr>
          <a:xfrm>
            <a:off x="8198428" y="4116468"/>
            <a:ext cx="2743200" cy="427612"/>
            <a:chOff x="1574800" y="1649919"/>
            <a:chExt cx="2535237" cy="427612"/>
          </a:xfrm>
        </p:grpSpPr>
        <p:sp>
          <p:nvSpPr>
            <p:cNvPr id="62" name="모서리가 둥근 직사각형 4">
              <a:extLst>
                <a:ext uri="{FF2B5EF4-FFF2-40B4-BE49-F238E27FC236}">
                  <a16:creationId xmlns:a16="http://schemas.microsoft.com/office/drawing/2014/main" id="{4BFBD1BB-23F2-43A4-BE93-7D7058E4922F}"/>
                </a:ext>
              </a:extLst>
            </p:cNvPr>
            <p:cNvSpPr/>
            <p:nvPr/>
          </p:nvSpPr>
          <p:spPr>
            <a:xfrm>
              <a:off x="1574800" y="1649919"/>
              <a:ext cx="2535237" cy="427612"/>
            </a:xfrm>
            <a:prstGeom prst="roundRect">
              <a:avLst>
                <a:gd name="adj" fmla="val 4810"/>
              </a:avLst>
            </a:prstGeom>
            <a:solidFill>
              <a:srgbClr val="264259"/>
            </a:solidFill>
            <a:ln w="63500">
              <a:solidFill>
                <a:schemeClr val="tx2">
                  <a:lumMod val="50000"/>
                </a:schemeClr>
              </a:solidFill>
            </a:ln>
            <a:effectLst>
              <a:outerShdw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>
                <a:solidFill>
                  <a:prstClr val="white"/>
                </a:solidFill>
              </a:endParaRPr>
            </a:p>
          </p:txBody>
        </p:sp>
        <p:sp>
          <p:nvSpPr>
            <p:cNvPr id="63" name="양쪽 모서리가 둥근 사각형 5">
              <a:extLst>
                <a:ext uri="{FF2B5EF4-FFF2-40B4-BE49-F238E27FC236}">
                  <a16:creationId xmlns:a16="http://schemas.microsoft.com/office/drawing/2014/main" id="{B2AD5EFB-58FF-4A78-9039-360A6AF48548}"/>
                </a:ext>
              </a:extLst>
            </p:cNvPr>
            <p:cNvSpPr/>
            <p:nvPr/>
          </p:nvSpPr>
          <p:spPr>
            <a:xfrm>
              <a:off x="1671998" y="1664887"/>
              <a:ext cx="2322833" cy="405024"/>
            </a:xfrm>
            <a:prstGeom prst="round2SameRect">
              <a:avLst>
                <a:gd name="adj1" fmla="val 4506"/>
                <a:gd name="adj2" fmla="val 0"/>
              </a:avLst>
            </a:prstGeom>
            <a:solidFill>
              <a:schemeClr val="bg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06 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참고문헌 및 질문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35AAFE2-0CBD-45E0-8AE1-0B48C7A45E9A}"/>
              </a:ext>
            </a:extLst>
          </p:cNvPr>
          <p:cNvSpPr txBox="1"/>
          <p:nvPr/>
        </p:nvSpPr>
        <p:spPr>
          <a:xfrm>
            <a:off x="1558070" y="2459133"/>
            <a:ext cx="2532858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1.1 </a:t>
            </a:r>
            <a:r>
              <a:rPr lang="ko-KR" altLang="en-US" sz="1400" dirty="0"/>
              <a:t>프로젝트 개발 배경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1.2 </a:t>
            </a:r>
            <a:r>
              <a:rPr lang="ko-KR" altLang="en-US" sz="1400" dirty="0"/>
              <a:t>프로젝트 개발 목표</a:t>
            </a:r>
            <a:endParaRPr lang="en-US" altLang="ko-KR" sz="14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EFA9FE8-A816-4EBB-AB9C-A678AB018614}"/>
              </a:ext>
            </a:extLst>
          </p:cNvPr>
          <p:cNvSpPr txBox="1"/>
          <p:nvPr/>
        </p:nvSpPr>
        <p:spPr>
          <a:xfrm>
            <a:off x="8593295" y="4989811"/>
            <a:ext cx="2532858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1.1 </a:t>
            </a:r>
            <a:r>
              <a:rPr lang="ko-KR" altLang="en-US" sz="1400" dirty="0"/>
              <a:t>프로젝트 개발 배경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1.2 </a:t>
            </a:r>
            <a:r>
              <a:rPr lang="ko-KR" altLang="en-US" sz="1400" dirty="0"/>
              <a:t>프로젝트 개발 목표</a:t>
            </a:r>
            <a:endParaRPr lang="en-US" altLang="ko-KR" sz="1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942F50B-83D0-4D88-8B69-39F956295BCD}"/>
              </a:ext>
            </a:extLst>
          </p:cNvPr>
          <p:cNvSpPr txBox="1"/>
          <p:nvPr/>
        </p:nvSpPr>
        <p:spPr>
          <a:xfrm>
            <a:off x="8497350" y="2459133"/>
            <a:ext cx="2532858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3.1 </a:t>
            </a:r>
            <a:r>
              <a:rPr lang="ko-KR" altLang="en-US" sz="1400" dirty="0"/>
              <a:t>뱀 게임 알고리즘 분석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3.2 Flowchart </a:t>
            </a:r>
            <a:r>
              <a:rPr lang="ko-KR" altLang="en-US" sz="1400" dirty="0"/>
              <a:t>분석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3.3 </a:t>
            </a:r>
            <a:r>
              <a:rPr lang="ko-KR" altLang="en-US" sz="1400" dirty="0"/>
              <a:t>프로그램 기법</a:t>
            </a:r>
            <a:r>
              <a:rPr lang="en-US" altLang="ko-KR" sz="1400" dirty="0"/>
              <a:t>, </a:t>
            </a:r>
            <a:r>
              <a:rPr lang="ko-KR" altLang="en-US" sz="1400" dirty="0"/>
              <a:t>개선점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4111501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en-US" altLang="ko-KR" b="1" dirty="0">
                <a:solidFill>
                  <a:srgbClr val="264259"/>
                </a:solidFill>
              </a:rPr>
              <a:t>Flow Chart : : </a:t>
            </a:r>
            <a:r>
              <a:rPr lang="ko-KR" altLang="en-US" b="1" dirty="0">
                <a:solidFill>
                  <a:srgbClr val="264259"/>
                </a:solidFill>
              </a:rPr>
              <a:t>종료</a:t>
            </a:r>
            <a:endParaRPr lang="en-US" altLang="ko-KR" b="1" dirty="0">
              <a:solidFill>
                <a:srgbClr val="264259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C1C6FB4-6CFE-427E-B304-D93BE8CE1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3F3529C-9881-4303-9672-189B5AF6B0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466" y="1199653"/>
            <a:ext cx="6993574" cy="520471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B78386E-32F7-4DF2-AAF6-D38945641E5D}"/>
              </a:ext>
            </a:extLst>
          </p:cNvPr>
          <p:cNvSpPr txBox="1"/>
          <p:nvPr/>
        </p:nvSpPr>
        <p:spPr>
          <a:xfrm>
            <a:off x="7515023" y="4155799"/>
            <a:ext cx="2706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ighlight>
                  <a:srgbClr val="FFFF00"/>
                </a:highlight>
              </a:rPr>
              <a:t>StartGame() </a:t>
            </a:r>
            <a:r>
              <a:rPr lang="ko-KR" altLang="en-US" dirty="0">
                <a:highlight>
                  <a:srgbClr val="FFFF00"/>
                </a:highlight>
              </a:rPr>
              <a:t>재귀호출</a:t>
            </a:r>
          </a:p>
        </p:txBody>
      </p:sp>
    </p:spTree>
    <p:extLst>
      <p:ext uri="{BB962C8B-B14F-4D97-AF65-F5344CB8AC3E}">
        <p14:creationId xmlns:p14="http://schemas.microsoft.com/office/powerpoint/2010/main" val="3791148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CF38EEA-C1D1-45DC-9B2C-9C5D490416FF}"/>
              </a:ext>
            </a:extLst>
          </p:cNvPr>
          <p:cNvSpPr/>
          <p:nvPr/>
        </p:nvSpPr>
        <p:spPr>
          <a:xfrm>
            <a:off x="4430252" y="3002293"/>
            <a:ext cx="6096000" cy="574966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프로그램 기법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,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개선점</a:t>
            </a:r>
            <a:endParaRPr lang="ko-KR" altLang="en-US" sz="24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8B52552-5FBC-496F-9B4C-06778C6F90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100" y="3129732"/>
            <a:ext cx="435421" cy="435421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12555E6-0AEA-477F-AA27-83740B98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6735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85751" y="312298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ko-KR" altLang="en-US" b="1" dirty="0">
                <a:solidFill>
                  <a:srgbClr val="264259"/>
                </a:solidFill>
              </a:rPr>
              <a:t>프로그램에 사용한 기법 </a:t>
            </a:r>
            <a:r>
              <a:rPr lang="en-US" altLang="ko-KR" b="1" dirty="0">
                <a:solidFill>
                  <a:srgbClr val="264259"/>
                </a:solidFill>
              </a:rPr>
              <a:t>: : </a:t>
            </a:r>
            <a:r>
              <a:rPr lang="ko-KR" altLang="en-US" b="1" dirty="0">
                <a:solidFill>
                  <a:srgbClr val="264259"/>
                </a:solidFill>
              </a:rPr>
              <a:t>멀티 쓰레드</a:t>
            </a:r>
            <a:endParaRPr lang="en-US" altLang="ko-KR" b="1" dirty="0">
              <a:solidFill>
                <a:srgbClr val="264259"/>
              </a:solidFill>
            </a:endParaRPr>
          </a:p>
        </p:txBody>
      </p:sp>
      <p:sp>
        <p:nvSpPr>
          <p:cNvPr id="26" name="모서리가 둥근 직사각형 39">
            <a:extLst>
              <a:ext uri="{FF2B5EF4-FFF2-40B4-BE49-F238E27FC236}">
                <a16:creationId xmlns:a16="http://schemas.microsoft.com/office/drawing/2014/main" id="{E6EA35B5-EE55-47D6-8C8B-623B5EE61881}"/>
              </a:ext>
            </a:extLst>
          </p:cNvPr>
          <p:cNvSpPr/>
          <p:nvPr/>
        </p:nvSpPr>
        <p:spPr>
          <a:xfrm>
            <a:off x="1199998" y="1205341"/>
            <a:ext cx="10439004" cy="5060847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>
                <a:solidFill>
                  <a:srgbClr val="264259"/>
                </a:solidFill>
                <a:highlight>
                  <a:srgbClr val="FFFF00"/>
                </a:highlight>
              </a:rPr>
              <a:t>thread_inputUserKey() , thread_whichWay(), thread_score()</a:t>
            </a:r>
          </a:p>
          <a:p>
            <a:pPr lvl="1">
              <a:lnSpc>
                <a:spcPct val="150000"/>
              </a:lnSpc>
            </a:pPr>
            <a:r>
              <a:rPr lang="ko-KR" altLang="en-US" sz="1600" dirty="0">
                <a:solidFill>
                  <a:srgbClr val="264259"/>
                </a:solidFill>
              </a:rPr>
              <a:t>멀티 쓰레드를 사용함으로써 사용자의 입력과 프로그램의 계산이 동시에 이루어지도록 함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264259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>
                <a:solidFill>
                  <a:srgbClr val="264259"/>
                </a:solidFill>
                <a:highlight>
                  <a:srgbClr val="FFFF00"/>
                </a:highlight>
              </a:rPr>
              <a:t>mutex_lock, unlock</a:t>
            </a:r>
          </a:p>
          <a:p>
            <a:pPr lvl="1">
              <a:lnSpc>
                <a:spcPct val="150000"/>
              </a:lnSpc>
            </a:pPr>
            <a:r>
              <a:rPr lang="en-US" altLang="ko-KR" sz="1600" dirty="0">
                <a:solidFill>
                  <a:srgbClr val="264259"/>
                </a:solidFill>
              </a:rPr>
              <a:t>mutex_lock,</a:t>
            </a:r>
            <a:r>
              <a:rPr lang="ko-KR" altLang="en-US" sz="1600" dirty="0">
                <a:solidFill>
                  <a:srgbClr val="264259"/>
                </a:solidFill>
              </a:rPr>
              <a:t> </a:t>
            </a:r>
            <a:r>
              <a:rPr lang="en-US" altLang="ko-KR" sz="1600" dirty="0">
                <a:solidFill>
                  <a:srgbClr val="264259"/>
                </a:solidFill>
              </a:rPr>
              <a:t>unlock</a:t>
            </a:r>
            <a:r>
              <a:rPr lang="ko-KR" altLang="en-US" sz="1600" dirty="0">
                <a:solidFill>
                  <a:srgbClr val="264259"/>
                </a:solidFill>
              </a:rPr>
              <a:t>을 이용하여 쓰레드가 접근하는 공유자원에 대해 임계영역을 설정해 줌으로써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dirty="0">
                <a:solidFill>
                  <a:srgbClr val="264259"/>
                </a:solidFill>
              </a:rPr>
              <a:t>다른 쓰레드가 해당 자원에 접근해 잘못된 값을 읽어가는 것을 방지함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264259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5BC956C-27A9-452B-A82E-B5D822A3C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812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85751" y="312298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ko-KR" altLang="en-US" b="1" dirty="0">
                <a:solidFill>
                  <a:srgbClr val="264259"/>
                </a:solidFill>
              </a:rPr>
              <a:t>프로그램에 사용한 기법 </a:t>
            </a:r>
            <a:r>
              <a:rPr lang="en-US" altLang="ko-KR" b="1" dirty="0">
                <a:solidFill>
                  <a:srgbClr val="264259"/>
                </a:solidFill>
              </a:rPr>
              <a:t>: : </a:t>
            </a:r>
            <a:r>
              <a:rPr lang="ko-KR" altLang="en-US" b="1" dirty="0">
                <a:solidFill>
                  <a:srgbClr val="264259"/>
                </a:solidFill>
              </a:rPr>
              <a:t>배열 </a:t>
            </a:r>
            <a:r>
              <a:rPr lang="en-US" altLang="ko-KR" b="1" dirty="0">
                <a:solidFill>
                  <a:srgbClr val="264259"/>
                </a:solidFill>
              </a:rPr>
              <a:t>Mapping</a:t>
            </a:r>
          </a:p>
        </p:txBody>
      </p:sp>
      <p:sp>
        <p:nvSpPr>
          <p:cNvPr id="26" name="모서리가 둥근 직사각형 39">
            <a:extLst>
              <a:ext uri="{FF2B5EF4-FFF2-40B4-BE49-F238E27FC236}">
                <a16:creationId xmlns:a16="http://schemas.microsoft.com/office/drawing/2014/main" id="{E6EA35B5-EE55-47D6-8C8B-623B5EE61881}"/>
              </a:ext>
            </a:extLst>
          </p:cNvPr>
          <p:cNvSpPr/>
          <p:nvPr/>
        </p:nvSpPr>
        <p:spPr>
          <a:xfrm>
            <a:off x="5137992" y="1205341"/>
            <a:ext cx="6501009" cy="5060847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>
                <a:solidFill>
                  <a:srgbClr val="264259"/>
                </a:solidFill>
                <a:highlight>
                  <a:srgbClr val="FFFF00"/>
                </a:highlight>
              </a:rPr>
              <a:t>convert_Dot() </a:t>
            </a:r>
            <a:r>
              <a:rPr lang="ko-KR" altLang="en-US" sz="1600" dirty="0">
                <a:solidFill>
                  <a:srgbClr val="264259"/>
                </a:solidFill>
              </a:rPr>
              <a:t>함수를 이용하여 </a:t>
            </a:r>
            <a:r>
              <a:rPr lang="en-US" altLang="ko-KR" sz="1600" dirty="0">
                <a:solidFill>
                  <a:srgbClr val="264259"/>
                </a:solidFill>
              </a:rPr>
              <a:t>12 * 9</a:t>
            </a:r>
            <a:r>
              <a:rPr lang="ko-KR" altLang="en-US" sz="1600" dirty="0">
                <a:solidFill>
                  <a:srgbClr val="264259"/>
                </a:solidFill>
              </a:rPr>
              <a:t>의 배열 값을 </a:t>
            </a:r>
            <a:r>
              <a:rPr lang="en-US" altLang="ko-KR" sz="1600" dirty="0">
                <a:solidFill>
                  <a:srgbClr val="264259"/>
                </a:solidFill>
              </a:rPr>
              <a:t>Dot Matrix</a:t>
            </a:r>
            <a:r>
              <a:rPr lang="ko-KR" altLang="en-US" sz="1600" dirty="0">
                <a:solidFill>
                  <a:srgbClr val="264259"/>
                </a:solidFill>
              </a:rPr>
              <a:t>의 배열에 보다 쉽게 매핑 할 수 있게 하였다</a:t>
            </a:r>
            <a:r>
              <a:rPr lang="en-US" altLang="ko-KR" sz="1600" dirty="0">
                <a:solidFill>
                  <a:srgbClr val="264259"/>
                </a:solidFill>
              </a:rPr>
              <a:t>.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6CCF442-72D6-413B-B07A-5D815B606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26" y="4013403"/>
            <a:ext cx="2728598" cy="191595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C368529-5C4C-4CEB-90E0-B30800A82E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30440" y="1307128"/>
            <a:ext cx="1785979" cy="1996287"/>
          </a:xfrm>
          <a:prstGeom prst="rect">
            <a:avLst/>
          </a:prstGeom>
        </p:spPr>
      </p:pic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04C9793D-EB16-4F8E-B508-31DA0D21BD40}"/>
              </a:ext>
            </a:extLst>
          </p:cNvPr>
          <p:cNvSpPr/>
          <p:nvPr/>
        </p:nvSpPr>
        <p:spPr>
          <a:xfrm rot="5400000">
            <a:off x="2809050" y="3530470"/>
            <a:ext cx="598909" cy="203665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52C449-BD78-48EA-AA16-6BDC1FDD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7797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85751" y="312298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ko-KR" altLang="en-US" b="1" dirty="0">
                <a:solidFill>
                  <a:srgbClr val="264259"/>
                </a:solidFill>
              </a:rPr>
              <a:t>디바이스 드라이버 개선점 </a:t>
            </a:r>
            <a:r>
              <a:rPr lang="en-US" altLang="ko-KR" b="1" dirty="0">
                <a:solidFill>
                  <a:srgbClr val="264259"/>
                </a:solidFill>
              </a:rPr>
              <a:t>: : </a:t>
            </a:r>
            <a:r>
              <a:rPr lang="en-US" altLang="ko-KR" b="1" dirty="0" err="1">
                <a:solidFill>
                  <a:srgbClr val="264259"/>
                </a:solidFill>
              </a:rPr>
              <a:t>fpga_dot_driver</a:t>
            </a:r>
            <a:endParaRPr lang="en-US" altLang="ko-KR" b="1" dirty="0">
              <a:solidFill>
                <a:srgbClr val="264259"/>
              </a:solidFill>
            </a:endParaRPr>
          </a:p>
        </p:txBody>
      </p:sp>
      <p:sp>
        <p:nvSpPr>
          <p:cNvPr id="26" name="모서리가 둥근 직사각형 39">
            <a:extLst>
              <a:ext uri="{FF2B5EF4-FFF2-40B4-BE49-F238E27FC236}">
                <a16:creationId xmlns:a16="http://schemas.microsoft.com/office/drawing/2014/main" id="{E6EA35B5-EE55-47D6-8C8B-623B5EE61881}"/>
              </a:ext>
            </a:extLst>
          </p:cNvPr>
          <p:cNvSpPr/>
          <p:nvPr/>
        </p:nvSpPr>
        <p:spPr>
          <a:xfrm>
            <a:off x="5137992" y="1205341"/>
            <a:ext cx="6501009" cy="5060847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264259"/>
                </a:solidFill>
              </a:rPr>
              <a:t>기존 </a:t>
            </a:r>
            <a:r>
              <a:rPr lang="en-US" altLang="ko-KR" sz="1600" dirty="0">
                <a:solidFill>
                  <a:srgbClr val="264259"/>
                </a:solidFill>
              </a:rPr>
              <a:t>write </a:t>
            </a:r>
            <a:r>
              <a:rPr lang="ko-KR" altLang="en-US" sz="1600" dirty="0">
                <a:solidFill>
                  <a:srgbClr val="264259"/>
                </a:solidFill>
              </a:rPr>
              <a:t>함수는 배열의 </a:t>
            </a:r>
            <a:r>
              <a:rPr lang="en-US" altLang="ko-KR" sz="1600" dirty="0">
                <a:solidFill>
                  <a:srgbClr val="264259"/>
                </a:solidFill>
              </a:rPr>
              <a:t>size </a:t>
            </a:r>
            <a:r>
              <a:rPr lang="ko-KR" altLang="en-US" sz="1600" dirty="0">
                <a:solidFill>
                  <a:srgbClr val="264259"/>
                </a:solidFill>
              </a:rPr>
              <a:t>값을 입력 받아 동작</a:t>
            </a:r>
            <a:r>
              <a:rPr lang="en-US" altLang="ko-KR" sz="1600" dirty="0">
                <a:solidFill>
                  <a:srgbClr val="264259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264259"/>
                </a:solidFill>
              </a:rPr>
              <a:t>뱀 게임 프로그램에서 사용하는 배열은 사이즈가 </a:t>
            </a:r>
            <a:r>
              <a:rPr lang="en-US" altLang="ko-KR" sz="1600" dirty="0">
                <a:solidFill>
                  <a:srgbClr val="264259"/>
                </a:solidFill>
              </a:rPr>
              <a:t>10</a:t>
            </a:r>
            <a:r>
              <a:rPr lang="ko-KR" altLang="en-US" sz="1600" dirty="0">
                <a:solidFill>
                  <a:srgbClr val="264259"/>
                </a:solidFill>
              </a:rPr>
              <a:t>으로 고정되어 있으므로</a:t>
            </a:r>
            <a:r>
              <a:rPr lang="en-US" altLang="ko-KR" sz="1600" dirty="0">
                <a:solidFill>
                  <a:srgbClr val="264259"/>
                </a:solidFill>
              </a:rPr>
              <a:t>, 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size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값을</a:t>
            </a:r>
            <a:r>
              <a:rPr lang="ko-KR" altLang="en-US" sz="1600" dirty="0">
                <a:solidFill>
                  <a:srgbClr val="264259"/>
                </a:solidFill>
              </a:rPr>
              <a:t> 변수로 입력 받아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참조하는 동작을 없애고</a:t>
            </a:r>
            <a:r>
              <a:rPr lang="en-US" altLang="ko-KR" sz="1600" dirty="0">
                <a:solidFill>
                  <a:srgbClr val="264259"/>
                </a:solidFill>
              </a:rPr>
              <a:t>, 10</a:t>
            </a:r>
            <a:r>
              <a:rPr lang="ko-KR" altLang="en-US" sz="1600" dirty="0">
                <a:solidFill>
                  <a:srgbClr val="264259"/>
                </a:solidFill>
              </a:rPr>
              <a:t>이라는 상수 값으로 입력을 주어</a:t>
            </a:r>
            <a:r>
              <a:rPr lang="en-US" altLang="ko-KR" sz="1600" dirty="0">
                <a:solidFill>
                  <a:srgbClr val="264259"/>
                </a:solidFill>
              </a:rPr>
              <a:t>,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메모리 접근이 최소화</a:t>
            </a:r>
            <a:r>
              <a:rPr lang="ko-KR" altLang="en-US" sz="1600" dirty="0">
                <a:solidFill>
                  <a:srgbClr val="264259"/>
                </a:solidFill>
              </a:rPr>
              <a:t>될 수 있도록 개선하였다</a:t>
            </a:r>
            <a:r>
              <a:rPr lang="en-US" altLang="ko-KR" sz="1600" dirty="0">
                <a:solidFill>
                  <a:srgbClr val="264259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264259"/>
              </a:solidFill>
            </a:endParaRPr>
          </a:p>
        </p:txBody>
      </p:sp>
      <p:sp>
        <p:nvSpPr>
          <p:cNvPr id="32" name="모서리가 둥근 직사각형 39">
            <a:extLst>
              <a:ext uri="{FF2B5EF4-FFF2-40B4-BE49-F238E27FC236}">
                <a16:creationId xmlns:a16="http://schemas.microsoft.com/office/drawing/2014/main" id="{5D0F076A-D574-4CCC-B8A7-BC5A1A719740}"/>
              </a:ext>
            </a:extLst>
          </p:cNvPr>
          <p:cNvSpPr/>
          <p:nvPr/>
        </p:nvSpPr>
        <p:spPr>
          <a:xfrm>
            <a:off x="1222422" y="1207972"/>
            <a:ext cx="3784601" cy="5060847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ssize_t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iom_fpga_dot_write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(struct file *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inode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const char *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gdata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size_t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length, 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loff_t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*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off_what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{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int 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;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unsigned char value[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10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];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const char *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tmp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= 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gdata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;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if (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copy_from_user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(&amp;value, 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tmp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10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))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return -EFAULT;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for(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=0;i&lt;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10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;i++)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{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    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iom_fpga_itf_write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((unsigned int)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IOM_FPGA_DOT_ADDRESS+i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value[</a:t>
            </a:r>
            <a:r>
              <a:rPr lang="en-US" altLang="ko-KR" sz="1050" kern="100" dirty="0" err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]&amp;0x7F);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}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return 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10</a:t>
            </a: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;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050" kern="10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}</a:t>
            </a:r>
            <a:endParaRPr lang="ko-KR" altLang="ko-KR" sz="1050" kern="100" dirty="0"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3E27BB0-5194-400C-8A9B-7EAEE0F98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8322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498980" y="2949270"/>
            <a:ext cx="6096000" cy="574966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데모 </a:t>
            </a:r>
            <a:endParaRPr lang="ko-KR" altLang="en-US" sz="24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0C20CAD-8EED-4232-89C3-71213CD0F3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1282" y="2982690"/>
            <a:ext cx="596729" cy="596729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07C9E90-34FE-412B-BDE9-C9DC41F33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1595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206241" y="656552"/>
            <a:ext cx="6096000" cy="574966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데모</a:t>
            </a:r>
            <a:endParaRPr lang="ko-KR" altLang="en-US" sz="24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0C20CAD-8EED-4232-89C3-71213CD0F36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575" y="656552"/>
            <a:ext cx="596729" cy="596729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91802AE-3F05-4A93-81E7-741131D6D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뱀게임 데모">
            <a:hlinkClick r:id="" action="ppaction://media"/>
            <a:extLst>
              <a:ext uri="{FF2B5EF4-FFF2-40B4-BE49-F238E27FC236}">
                <a16:creationId xmlns:a16="http://schemas.microsoft.com/office/drawing/2014/main" id="{388BD94F-7E3D-4EEE-8A7B-63D7792436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 rot="16200000">
            <a:off x="4205140" y="-566552"/>
            <a:ext cx="4755140" cy="847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059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60199" y="-2026026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041396" y="697207"/>
            <a:ext cx="6096000" cy="574966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역할분담</a:t>
            </a:r>
            <a:endParaRPr lang="ko-KR" altLang="en-US" sz="48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16" name="모서리가 둥근 직사각형 39">
            <a:extLst>
              <a:ext uri="{FF2B5EF4-FFF2-40B4-BE49-F238E27FC236}">
                <a16:creationId xmlns:a16="http://schemas.microsoft.com/office/drawing/2014/main" id="{007F4EE0-444A-44FF-82FF-5D628A12982B}"/>
              </a:ext>
            </a:extLst>
          </p:cNvPr>
          <p:cNvSpPr/>
          <p:nvPr/>
        </p:nvSpPr>
        <p:spPr>
          <a:xfrm>
            <a:off x="1468771" y="3410256"/>
            <a:ext cx="9958387" cy="1541949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srgbClr val="264259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561B70-0661-4A99-A55F-B4A75A1209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9FA104F-8657-4C44-9DE4-D6B64566DC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239" y="657833"/>
            <a:ext cx="734231" cy="734231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676133A5-4AF8-4ACE-93E7-1E33B021ABFB}"/>
              </a:ext>
            </a:extLst>
          </p:cNvPr>
          <p:cNvGrpSpPr/>
          <p:nvPr/>
        </p:nvGrpSpPr>
        <p:grpSpPr>
          <a:xfrm rot="19800000">
            <a:off x="2639513" y="1884687"/>
            <a:ext cx="1128785" cy="1547637"/>
            <a:chOff x="4782285" y="1559966"/>
            <a:chExt cx="2870732" cy="3935959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E7FA4A44-B457-4541-9F76-2001E3CA90BA}"/>
                </a:ext>
              </a:extLst>
            </p:cNvPr>
            <p:cNvSpPr/>
            <p:nvPr/>
          </p:nvSpPr>
          <p:spPr>
            <a:xfrm>
              <a:off x="5143376" y="2446436"/>
              <a:ext cx="2148548" cy="21485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381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prstClr val="white"/>
                  </a:solidFill>
                </a:rPr>
                <a:t>박상수</a:t>
              </a: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D3361CFC-5B65-4635-AB0B-A39BA63C9290}"/>
                </a:ext>
              </a:extLst>
            </p:cNvPr>
            <p:cNvGrpSpPr/>
            <p:nvPr/>
          </p:nvGrpSpPr>
          <p:grpSpPr>
            <a:xfrm>
              <a:off x="4873278" y="2183570"/>
              <a:ext cx="2688751" cy="3312355"/>
              <a:chOff x="4873278" y="2183570"/>
              <a:chExt cx="2688751" cy="3312355"/>
            </a:xfrm>
          </p:grpSpPr>
          <p:sp>
            <p:nvSpPr>
              <p:cNvPr id="40" name="원호 39">
                <a:extLst>
                  <a:ext uri="{FF2B5EF4-FFF2-40B4-BE49-F238E27FC236}">
                    <a16:creationId xmlns:a16="http://schemas.microsoft.com/office/drawing/2014/main" id="{911C715D-4423-4F24-B206-64713BC26E61}"/>
                  </a:ext>
                </a:extLst>
              </p:cNvPr>
              <p:cNvSpPr/>
              <p:nvPr/>
            </p:nvSpPr>
            <p:spPr>
              <a:xfrm rot="19800000">
                <a:off x="4873278" y="2183570"/>
                <a:ext cx="2688751" cy="2688751"/>
              </a:xfrm>
              <a:prstGeom prst="arc">
                <a:avLst>
                  <a:gd name="adj1" fmla="val 16498352"/>
                  <a:gd name="adj2" fmla="val 5414193"/>
                </a:avLst>
              </a:prstGeom>
              <a:noFill/>
              <a:ln w="25400">
                <a:solidFill>
                  <a:srgbClr val="00D65E"/>
                </a:solidFill>
              </a:ln>
              <a:effectLst>
                <a:outerShdw blurRad="419100" dist="330200" dir="2400000" sx="86000" sy="86000" algn="tl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72A3057E-BA61-42DF-928E-412FB8FE0A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874878" y="4689995"/>
                <a:ext cx="459372" cy="805930"/>
              </a:xfrm>
              <a:prstGeom prst="line">
                <a:avLst/>
              </a:prstGeom>
              <a:ln w="25400">
                <a:solidFill>
                  <a:srgbClr val="00D65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71F2C776-3CBA-4D8B-BD9C-064950D73CB4}"/>
                </a:ext>
              </a:extLst>
            </p:cNvPr>
            <p:cNvGrpSpPr/>
            <p:nvPr/>
          </p:nvGrpSpPr>
          <p:grpSpPr>
            <a:xfrm rot="10800000">
              <a:off x="4873277" y="1559966"/>
              <a:ext cx="2688751" cy="3312355"/>
              <a:chOff x="4873278" y="2183570"/>
              <a:chExt cx="2688751" cy="3312355"/>
            </a:xfrm>
          </p:grpSpPr>
          <p:sp>
            <p:nvSpPr>
              <p:cNvPr id="37" name="원호 36">
                <a:extLst>
                  <a:ext uri="{FF2B5EF4-FFF2-40B4-BE49-F238E27FC236}">
                    <a16:creationId xmlns:a16="http://schemas.microsoft.com/office/drawing/2014/main" id="{AB8E365F-4FB8-4DAD-AF2B-73CE50988B6D}"/>
                  </a:ext>
                </a:extLst>
              </p:cNvPr>
              <p:cNvSpPr/>
              <p:nvPr/>
            </p:nvSpPr>
            <p:spPr>
              <a:xfrm rot="19800000">
                <a:off x="4873278" y="2183570"/>
                <a:ext cx="2688751" cy="2688751"/>
              </a:xfrm>
              <a:prstGeom prst="arc">
                <a:avLst>
                  <a:gd name="adj1" fmla="val 16511169"/>
                  <a:gd name="adj2" fmla="val 5414193"/>
                </a:avLst>
              </a:prstGeom>
              <a:noFill/>
              <a:ln w="25400">
                <a:solidFill>
                  <a:srgbClr val="00B0F0"/>
                </a:solidFill>
              </a:ln>
              <a:effectLst>
                <a:outerShdw blurRad="419100" dist="330200" dir="2400000" sx="86000" sy="86000" algn="tl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16631C94-81D9-4320-959C-32AFF3ACF8F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874878" y="4689995"/>
                <a:ext cx="459372" cy="805930"/>
              </a:xfrm>
              <a:prstGeom prst="line">
                <a:avLst/>
              </a:prstGeom>
              <a:ln w="254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원호 31">
              <a:extLst>
                <a:ext uri="{FF2B5EF4-FFF2-40B4-BE49-F238E27FC236}">
                  <a16:creationId xmlns:a16="http://schemas.microsoft.com/office/drawing/2014/main" id="{84E10A60-9AEB-4A0C-86D2-2306AAC3C86B}"/>
                </a:ext>
              </a:extLst>
            </p:cNvPr>
            <p:cNvSpPr/>
            <p:nvPr/>
          </p:nvSpPr>
          <p:spPr>
            <a:xfrm rot="19800000">
              <a:off x="4782286" y="2092579"/>
              <a:ext cx="2870731" cy="2870731"/>
            </a:xfrm>
            <a:prstGeom prst="arc">
              <a:avLst>
                <a:gd name="adj1" fmla="val 16498352"/>
                <a:gd name="adj2" fmla="val 5133702"/>
              </a:avLst>
            </a:prstGeom>
            <a:noFill/>
            <a:ln w="25400">
              <a:solidFill>
                <a:srgbClr val="00D65E"/>
              </a:solidFill>
            </a:ln>
            <a:effectLst>
              <a:outerShdw blurRad="419100" dist="330200" dir="2400000" sx="86000" sy="86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원호 33">
              <a:extLst>
                <a:ext uri="{FF2B5EF4-FFF2-40B4-BE49-F238E27FC236}">
                  <a16:creationId xmlns:a16="http://schemas.microsoft.com/office/drawing/2014/main" id="{C09EE09C-4247-41EE-A929-C0E71CBB030F}"/>
                </a:ext>
              </a:extLst>
            </p:cNvPr>
            <p:cNvSpPr/>
            <p:nvPr/>
          </p:nvSpPr>
          <p:spPr>
            <a:xfrm rot="9000000">
              <a:off x="4782285" y="2085345"/>
              <a:ext cx="2870731" cy="2870731"/>
            </a:xfrm>
            <a:prstGeom prst="arc">
              <a:avLst>
                <a:gd name="adj1" fmla="val 16498352"/>
                <a:gd name="adj2" fmla="val 5133702"/>
              </a:avLst>
            </a:prstGeom>
            <a:noFill/>
            <a:ln w="25400">
              <a:solidFill>
                <a:srgbClr val="00B0F0"/>
              </a:solidFill>
            </a:ln>
            <a:effectLst>
              <a:outerShdw blurRad="419100" dist="330200" dir="2400000" sx="86000" sy="86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12F7A51-E7B0-4147-92FC-40BA8880DFAD}"/>
              </a:ext>
            </a:extLst>
          </p:cNvPr>
          <p:cNvGrpSpPr/>
          <p:nvPr/>
        </p:nvGrpSpPr>
        <p:grpSpPr>
          <a:xfrm rot="19800000">
            <a:off x="5738494" y="1884687"/>
            <a:ext cx="1128785" cy="1547637"/>
            <a:chOff x="4782285" y="1559966"/>
            <a:chExt cx="2870732" cy="3935959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3AD09C75-1FD8-4260-B405-6CD2F8EF3123}"/>
                </a:ext>
              </a:extLst>
            </p:cNvPr>
            <p:cNvSpPr/>
            <p:nvPr/>
          </p:nvSpPr>
          <p:spPr>
            <a:xfrm>
              <a:off x="5143376" y="2446436"/>
              <a:ext cx="2148548" cy="21485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381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00755889-3157-4758-B532-031E320340B3}"/>
                </a:ext>
              </a:extLst>
            </p:cNvPr>
            <p:cNvGrpSpPr/>
            <p:nvPr/>
          </p:nvGrpSpPr>
          <p:grpSpPr>
            <a:xfrm>
              <a:off x="4873278" y="2183570"/>
              <a:ext cx="2688751" cy="3312355"/>
              <a:chOff x="4873278" y="2183570"/>
              <a:chExt cx="2688751" cy="3312355"/>
            </a:xfrm>
          </p:grpSpPr>
          <p:sp>
            <p:nvSpPr>
              <p:cNvPr id="50" name="원호 49">
                <a:extLst>
                  <a:ext uri="{FF2B5EF4-FFF2-40B4-BE49-F238E27FC236}">
                    <a16:creationId xmlns:a16="http://schemas.microsoft.com/office/drawing/2014/main" id="{72115C77-FE35-42D8-9509-666B00FDE988}"/>
                  </a:ext>
                </a:extLst>
              </p:cNvPr>
              <p:cNvSpPr/>
              <p:nvPr/>
            </p:nvSpPr>
            <p:spPr>
              <a:xfrm rot="19800000">
                <a:off x="4873278" y="2183570"/>
                <a:ext cx="2688751" cy="2688751"/>
              </a:xfrm>
              <a:prstGeom prst="arc">
                <a:avLst>
                  <a:gd name="adj1" fmla="val 16498352"/>
                  <a:gd name="adj2" fmla="val 5414193"/>
                </a:avLst>
              </a:prstGeom>
              <a:noFill/>
              <a:ln w="25400">
                <a:solidFill>
                  <a:srgbClr val="00D65E"/>
                </a:solidFill>
              </a:ln>
              <a:effectLst>
                <a:outerShdw blurRad="419100" dist="330200" dir="2400000" sx="86000" sy="86000" algn="tl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BFE965FA-700D-4FE5-8E8D-916411DFBAA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874878" y="4689995"/>
                <a:ext cx="459372" cy="805930"/>
              </a:xfrm>
              <a:prstGeom prst="line">
                <a:avLst/>
              </a:prstGeom>
              <a:ln w="25400">
                <a:solidFill>
                  <a:srgbClr val="00D65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2AFAE6AB-3111-476B-9C5C-507DC9B87C63}"/>
                </a:ext>
              </a:extLst>
            </p:cNvPr>
            <p:cNvGrpSpPr/>
            <p:nvPr/>
          </p:nvGrpSpPr>
          <p:grpSpPr>
            <a:xfrm rot="10800000">
              <a:off x="4873277" y="1559966"/>
              <a:ext cx="2688751" cy="3312355"/>
              <a:chOff x="4873278" y="2183570"/>
              <a:chExt cx="2688751" cy="3312355"/>
            </a:xfrm>
          </p:grpSpPr>
          <p:sp>
            <p:nvSpPr>
              <p:cNvPr id="48" name="원호 47">
                <a:extLst>
                  <a:ext uri="{FF2B5EF4-FFF2-40B4-BE49-F238E27FC236}">
                    <a16:creationId xmlns:a16="http://schemas.microsoft.com/office/drawing/2014/main" id="{1157BB1F-C570-4BFE-A05F-5091787AC70E}"/>
                  </a:ext>
                </a:extLst>
              </p:cNvPr>
              <p:cNvSpPr/>
              <p:nvPr/>
            </p:nvSpPr>
            <p:spPr>
              <a:xfrm rot="19800000">
                <a:off x="4873278" y="2183570"/>
                <a:ext cx="2688751" cy="2688751"/>
              </a:xfrm>
              <a:prstGeom prst="arc">
                <a:avLst>
                  <a:gd name="adj1" fmla="val 16511169"/>
                  <a:gd name="adj2" fmla="val 5414193"/>
                </a:avLst>
              </a:prstGeom>
              <a:noFill/>
              <a:ln w="25400">
                <a:solidFill>
                  <a:srgbClr val="00B0F0"/>
                </a:solidFill>
              </a:ln>
              <a:effectLst>
                <a:outerShdw blurRad="419100" dist="330200" dir="2400000" sx="86000" sy="86000" algn="tl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4F78B936-3E8E-47A0-9D46-507A36F4E0E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874878" y="4689995"/>
                <a:ext cx="459372" cy="805930"/>
              </a:xfrm>
              <a:prstGeom prst="line">
                <a:avLst/>
              </a:prstGeom>
              <a:ln w="254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원호 45">
              <a:extLst>
                <a:ext uri="{FF2B5EF4-FFF2-40B4-BE49-F238E27FC236}">
                  <a16:creationId xmlns:a16="http://schemas.microsoft.com/office/drawing/2014/main" id="{038EFE95-B562-4B9C-A421-98471F0EE2DC}"/>
                </a:ext>
              </a:extLst>
            </p:cNvPr>
            <p:cNvSpPr/>
            <p:nvPr/>
          </p:nvSpPr>
          <p:spPr>
            <a:xfrm rot="19800000">
              <a:off x="4782286" y="2092579"/>
              <a:ext cx="2870731" cy="2870731"/>
            </a:xfrm>
            <a:prstGeom prst="arc">
              <a:avLst>
                <a:gd name="adj1" fmla="val 16498352"/>
                <a:gd name="adj2" fmla="val 5133702"/>
              </a:avLst>
            </a:prstGeom>
            <a:noFill/>
            <a:ln w="25400">
              <a:solidFill>
                <a:srgbClr val="00D65E"/>
              </a:solidFill>
            </a:ln>
            <a:effectLst>
              <a:outerShdw blurRad="419100" dist="330200" dir="2400000" sx="86000" sy="86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원호 46">
              <a:extLst>
                <a:ext uri="{FF2B5EF4-FFF2-40B4-BE49-F238E27FC236}">
                  <a16:creationId xmlns:a16="http://schemas.microsoft.com/office/drawing/2014/main" id="{9334015D-21BB-44E3-A583-4AD49AB540C4}"/>
                </a:ext>
              </a:extLst>
            </p:cNvPr>
            <p:cNvSpPr/>
            <p:nvPr/>
          </p:nvSpPr>
          <p:spPr>
            <a:xfrm rot="9000000">
              <a:off x="4782285" y="2085345"/>
              <a:ext cx="2870731" cy="2870731"/>
            </a:xfrm>
            <a:prstGeom prst="arc">
              <a:avLst>
                <a:gd name="adj1" fmla="val 16498352"/>
                <a:gd name="adj2" fmla="val 5133702"/>
              </a:avLst>
            </a:prstGeom>
            <a:noFill/>
            <a:ln w="25400">
              <a:solidFill>
                <a:srgbClr val="00B0F0"/>
              </a:solidFill>
            </a:ln>
            <a:effectLst>
              <a:outerShdw blurRad="419100" dist="330200" dir="2400000" sx="86000" sy="86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72141F88-B424-4A0F-81A8-B7A2ADD3405A}"/>
              </a:ext>
            </a:extLst>
          </p:cNvPr>
          <p:cNvGrpSpPr/>
          <p:nvPr/>
        </p:nvGrpSpPr>
        <p:grpSpPr>
          <a:xfrm rot="19800000">
            <a:off x="8886691" y="1884686"/>
            <a:ext cx="1128785" cy="1547637"/>
            <a:chOff x="4782285" y="1559966"/>
            <a:chExt cx="2870732" cy="3935959"/>
          </a:xfrm>
        </p:grpSpPr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A842188-2B96-491B-B335-09D10C4D5DEE}"/>
                </a:ext>
              </a:extLst>
            </p:cNvPr>
            <p:cNvSpPr/>
            <p:nvPr/>
          </p:nvSpPr>
          <p:spPr>
            <a:xfrm>
              <a:off x="5143376" y="2446436"/>
              <a:ext cx="2148548" cy="21485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381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711F5068-BE91-4BDE-9243-0CC1131CE24F}"/>
                </a:ext>
              </a:extLst>
            </p:cNvPr>
            <p:cNvGrpSpPr/>
            <p:nvPr/>
          </p:nvGrpSpPr>
          <p:grpSpPr>
            <a:xfrm>
              <a:off x="4873278" y="2183570"/>
              <a:ext cx="2688751" cy="3312355"/>
              <a:chOff x="4873278" y="2183570"/>
              <a:chExt cx="2688751" cy="3312355"/>
            </a:xfrm>
          </p:grpSpPr>
          <p:sp>
            <p:nvSpPr>
              <p:cNvPr id="61" name="원호 60">
                <a:extLst>
                  <a:ext uri="{FF2B5EF4-FFF2-40B4-BE49-F238E27FC236}">
                    <a16:creationId xmlns:a16="http://schemas.microsoft.com/office/drawing/2014/main" id="{32C8A938-5C45-4699-91CB-7C5B7253CEDA}"/>
                  </a:ext>
                </a:extLst>
              </p:cNvPr>
              <p:cNvSpPr/>
              <p:nvPr/>
            </p:nvSpPr>
            <p:spPr>
              <a:xfrm rot="19800000">
                <a:off x="4873278" y="2183570"/>
                <a:ext cx="2688751" cy="2688751"/>
              </a:xfrm>
              <a:prstGeom prst="arc">
                <a:avLst>
                  <a:gd name="adj1" fmla="val 16498352"/>
                  <a:gd name="adj2" fmla="val 5414193"/>
                </a:avLst>
              </a:prstGeom>
              <a:noFill/>
              <a:ln w="25400">
                <a:solidFill>
                  <a:srgbClr val="00D65E"/>
                </a:solidFill>
              </a:ln>
              <a:effectLst>
                <a:outerShdw blurRad="419100" dist="330200" dir="2400000" sx="86000" sy="86000" algn="tl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6ED283A0-9D9B-4BF1-821F-72A41138FE3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874878" y="4689995"/>
                <a:ext cx="459372" cy="805930"/>
              </a:xfrm>
              <a:prstGeom prst="line">
                <a:avLst/>
              </a:prstGeom>
              <a:ln w="25400">
                <a:solidFill>
                  <a:srgbClr val="00D65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DEFE1061-B1BD-4E56-B880-827DA484A0CD}"/>
                </a:ext>
              </a:extLst>
            </p:cNvPr>
            <p:cNvGrpSpPr/>
            <p:nvPr/>
          </p:nvGrpSpPr>
          <p:grpSpPr>
            <a:xfrm rot="10800000">
              <a:off x="4873277" y="1559966"/>
              <a:ext cx="2688751" cy="3312355"/>
              <a:chOff x="4873278" y="2183570"/>
              <a:chExt cx="2688751" cy="3312355"/>
            </a:xfrm>
          </p:grpSpPr>
          <p:sp>
            <p:nvSpPr>
              <p:cNvPr id="59" name="원호 58">
                <a:extLst>
                  <a:ext uri="{FF2B5EF4-FFF2-40B4-BE49-F238E27FC236}">
                    <a16:creationId xmlns:a16="http://schemas.microsoft.com/office/drawing/2014/main" id="{20B3D10A-D29D-4F09-86AA-EA3C1D014418}"/>
                  </a:ext>
                </a:extLst>
              </p:cNvPr>
              <p:cNvSpPr/>
              <p:nvPr/>
            </p:nvSpPr>
            <p:spPr>
              <a:xfrm rot="19800000">
                <a:off x="4873278" y="2183570"/>
                <a:ext cx="2688751" cy="2688751"/>
              </a:xfrm>
              <a:prstGeom prst="arc">
                <a:avLst>
                  <a:gd name="adj1" fmla="val 16511169"/>
                  <a:gd name="adj2" fmla="val 5414193"/>
                </a:avLst>
              </a:prstGeom>
              <a:noFill/>
              <a:ln w="25400">
                <a:solidFill>
                  <a:srgbClr val="00B0F0"/>
                </a:solidFill>
              </a:ln>
              <a:effectLst>
                <a:outerShdw blurRad="419100" dist="330200" dir="2400000" sx="86000" sy="86000" algn="tl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90595658-3EFE-4708-B16F-0C402D958DD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874878" y="4689995"/>
                <a:ext cx="459372" cy="805930"/>
              </a:xfrm>
              <a:prstGeom prst="line">
                <a:avLst/>
              </a:prstGeom>
              <a:ln w="254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원호 56">
              <a:extLst>
                <a:ext uri="{FF2B5EF4-FFF2-40B4-BE49-F238E27FC236}">
                  <a16:creationId xmlns:a16="http://schemas.microsoft.com/office/drawing/2014/main" id="{C562D720-4911-4339-A139-B3F53ADFA788}"/>
                </a:ext>
              </a:extLst>
            </p:cNvPr>
            <p:cNvSpPr/>
            <p:nvPr/>
          </p:nvSpPr>
          <p:spPr>
            <a:xfrm rot="19800000">
              <a:off x="4782286" y="2092579"/>
              <a:ext cx="2870731" cy="2870731"/>
            </a:xfrm>
            <a:prstGeom prst="arc">
              <a:avLst>
                <a:gd name="adj1" fmla="val 16498352"/>
                <a:gd name="adj2" fmla="val 5133702"/>
              </a:avLst>
            </a:prstGeom>
            <a:noFill/>
            <a:ln w="25400">
              <a:solidFill>
                <a:srgbClr val="00D65E"/>
              </a:solidFill>
            </a:ln>
            <a:effectLst>
              <a:outerShdw blurRad="419100" dist="330200" dir="2400000" sx="86000" sy="86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A6DA1473-9D17-49FD-950C-DB475E2D4DAE}"/>
                </a:ext>
              </a:extLst>
            </p:cNvPr>
            <p:cNvSpPr/>
            <p:nvPr/>
          </p:nvSpPr>
          <p:spPr>
            <a:xfrm rot="9000000">
              <a:off x="4782285" y="2085345"/>
              <a:ext cx="2870731" cy="2870731"/>
            </a:xfrm>
            <a:prstGeom prst="arc">
              <a:avLst>
                <a:gd name="adj1" fmla="val 16498352"/>
                <a:gd name="adj2" fmla="val 5133702"/>
              </a:avLst>
            </a:prstGeom>
            <a:noFill/>
            <a:ln w="25400">
              <a:solidFill>
                <a:srgbClr val="00B0F0"/>
              </a:solidFill>
            </a:ln>
            <a:effectLst>
              <a:outerShdw blurRad="419100" dist="330200" dir="2400000" sx="86000" sy="86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3B4530D-A577-4BCC-9EFE-8432A3344D04}"/>
              </a:ext>
            </a:extLst>
          </p:cNvPr>
          <p:cNvSpPr txBox="1"/>
          <p:nvPr/>
        </p:nvSpPr>
        <p:spPr>
          <a:xfrm>
            <a:off x="2764028" y="2511973"/>
            <a:ext cx="115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박상수</a:t>
            </a:r>
            <a:endParaRPr lang="en-US" altLang="ko-KR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8C87CB2-DFD8-4BE5-8523-04E270397B75}"/>
              </a:ext>
            </a:extLst>
          </p:cNvPr>
          <p:cNvSpPr txBox="1"/>
          <p:nvPr/>
        </p:nvSpPr>
        <p:spPr>
          <a:xfrm>
            <a:off x="5870943" y="2511973"/>
            <a:ext cx="115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오래영</a:t>
            </a:r>
            <a:endParaRPr lang="en-US" altLang="ko-KR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F70F027-FF68-48AB-9262-D35FC9D125C0}"/>
              </a:ext>
            </a:extLst>
          </p:cNvPr>
          <p:cNvSpPr txBox="1"/>
          <p:nvPr/>
        </p:nvSpPr>
        <p:spPr>
          <a:xfrm>
            <a:off x="8998821" y="2511973"/>
            <a:ext cx="115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임현아</a:t>
            </a:r>
            <a:endParaRPr lang="en-US" altLang="ko-KR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00421DC-8BCD-4C51-BC68-42D3559FADEE}"/>
              </a:ext>
            </a:extLst>
          </p:cNvPr>
          <p:cNvSpPr txBox="1"/>
          <p:nvPr/>
        </p:nvSpPr>
        <p:spPr>
          <a:xfrm>
            <a:off x="4930158" y="3427016"/>
            <a:ext cx="2874610" cy="1403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500" b="1" dirty="0"/>
              <a:t>디바이스 드라이버 개선</a:t>
            </a:r>
            <a:endParaRPr lang="en-US" altLang="ko-KR" sz="1500" b="1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500" b="1" dirty="0" err="1"/>
              <a:t>Dot_matrix</a:t>
            </a:r>
            <a:r>
              <a:rPr lang="en-US" altLang="ko-KR" sz="1500" b="1" dirty="0"/>
              <a:t> </a:t>
            </a:r>
            <a:r>
              <a:rPr lang="ko-KR" altLang="en-US" sz="1500" b="1" dirty="0"/>
              <a:t>매핑 함수</a:t>
            </a:r>
            <a:r>
              <a:rPr lang="en-US" altLang="ko-KR" sz="1500" b="1" dirty="0"/>
              <a:t>, </a:t>
            </a:r>
            <a:r>
              <a:rPr lang="en-US" altLang="ko-KR" sz="1500" b="1" dirty="0" err="1"/>
              <a:t>Push_switch</a:t>
            </a:r>
            <a:endParaRPr lang="ko-KR" altLang="en-US" sz="1500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CADE5C0-9152-4639-84CD-A8C206CDE347}"/>
              </a:ext>
            </a:extLst>
          </p:cNvPr>
          <p:cNvSpPr txBox="1"/>
          <p:nvPr/>
        </p:nvSpPr>
        <p:spPr>
          <a:xfrm>
            <a:off x="8405100" y="3400800"/>
            <a:ext cx="2499316" cy="942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500" b="1" dirty="0"/>
              <a:t>최종 보고서 작성</a:t>
            </a:r>
            <a:endParaRPr lang="en-US" altLang="ko-KR" sz="1500" b="1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500" b="1" dirty="0"/>
              <a:t>Text LCD</a:t>
            </a:r>
            <a:endParaRPr lang="ko-KR" altLang="en-US" sz="1500" b="1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E9D5AF9-DDD3-4E2E-8512-F3E527F20A40}"/>
              </a:ext>
            </a:extLst>
          </p:cNvPr>
          <p:cNvSpPr txBox="1"/>
          <p:nvPr/>
        </p:nvSpPr>
        <p:spPr>
          <a:xfrm>
            <a:off x="2075332" y="3463103"/>
            <a:ext cx="2728046" cy="99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/>
              <a:t>발표자료 작성 및 발표</a:t>
            </a:r>
            <a:endParaRPr lang="en-US" altLang="ko-KR" sz="1600" b="1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/>
              <a:t>뱀 게임 알고리즘 개발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BE8A585-E607-4974-8DEE-696B9ABAA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9322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 rot="19800000">
            <a:off x="4782285" y="1559966"/>
            <a:ext cx="2870732" cy="3935959"/>
            <a:chOff x="4782285" y="1559966"/>
            <a:chExt cx="2870732" cy="3935959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73DCB750-16CB-4943-9A52-9A91CFD226AA}"/>
                </a:ext>
              </a:extLst>
            </p:cNvPr>
            <p:cNvSpPr/>
            <p:nvPr/>
          </p:nvSpPr>
          <p:spPr>
            <a:xfrm>
              <a:off x="5143376" y="2446436"/>
              <a:ext cx="2148548" cy="21485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381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520E1164-FD3C-4D97-967C-5BA93DD7F7FB}"/>
                </a:ext>
              </a:extLst>
            </p:cNvPr>
            <p:cNvGrpSpPr/>
            <p:nvPr/>
          </p:nvGrpSpPr>
          <p:grpSpPr>
            <a:xfrm>
              <a:off x="4873278" y="2183570"/>
              <a:ext cx="2688751" cy="3312355"/>
              <a:chOff x="4873278" y="2183570"/>
              <a:chExt cx="2688751" cy="3312355"/>
            </a:xfrm>
          </p:grpSpPr>
          <p:sp>
            <p:nvSpPr>
              <p:cNvPr id="37" name="원호 36">
                <a:extLst>
                  <a:ext uri="{FF2B5EF4-FFF2-40B4-BE49-F238E27FC236}">
                    <a16:creationId xmlns:a16="http://schemas.microsoft.com/office/drawing/2014/main" id="{5580E1D0-CF30-4BAA-B5FF-7C7F612873E3}"/>
                  </a:ext>
                </a:extLst>
              </p:cNvPr>
              <p:cNvSpPr/>
              <p:nvPr/>
            </p:nvSpPr>
            <p:spPr>
              <a:xfrm rot="19800000">
                <a:off x="4873278" y="2183570"/>
                <a:ext cx="2688751" cy="2688751"/>
              </a:xfrm>
              <a:prstGeom prst="arc">
                <a:avLst>
                  <a:gd name="adj1" fmla="val 16498352"/>
                  <a:gd name="adj2" fmla="val 5414193"/>
                </a:avLst>
              </a:prstGeom>
              <a:noFill/>
              <a:ln w="25400">
                <a:solidFill>
                  <a:srgbClr val="00D65E"/>
                </a:solidFill>
              </a:ln>
              <a:effectLst>
                <a:outerShdw blurRad="419100" dist="330200" dir="2400000" sx="86000" sy="86000" algn="tl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F4C02B0C-768F-4CC9-A638-990F4EE8D77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874878" y="4689995"/>
                <a:ext cx="459372" cy="805930"/>
              </a:xfrm>
              <a:prstGeom prst="line">
                <a:avLst/>
              </a:prstGeom>
              <a:ln w="25400">
                <a:solidFill>
                  <a:srgbClr val="00D65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6BE08C81-CBCA-43E1-90F4-5862CACB2D3D}"/>
                </a:ext>
              </a:extLst>
            </p:cNvPr>
            <p:cNvGrpSpPr/>
            <p:nvPr/>
          </p:nvGrpSpPr>
          <p:grpSpPr>
            <a:xfrm rot="10800000">
              <a:off x="4873277" y="1559966"/>
              <a:ext cx="2688751" cy="3312355"/>
              <a:chOff x="4873278" y="2183570"/>
              <a:chExt cx="2688751" cy="3312355"/>
            </a:xfrm>
          </p:grpSpPr>
          <p:sp>
            <p:nvSpPr>
              <p:cNvPr id="42" name="원호 41">
                <a:extLst>
                  <a:ext uri="{FF2B5EF4-FFF2-40B4-BE49-F238E27FC236}">
                    <a16:creationId xmlns:a16="http://schemas.microsoft.com/office/drawing/2014/main" id="{C83C0BF3-FCD0-4101-B440-B6AFC3400577}"/>
                  </a:ext>
                </a:extLst>
              </p:cNvPr>
              <p:cNvSpPr/>
              <p:nvPr/>
            </p:nvSpPr>
            <p:spPr>
              <a:xfrm rot="19800000">
                <a:off x="4873278" y="2183570"/>
                <a:ext cx="2688751" cy="2688751"/>
              </a:xfrm>
              <a:prstGeom prst="arc">
                <a:avLst>
                  <a:gd name="adj1" fmla="val 16511169"/>
                  <a:gd name="adj2" fmla="val 5414193"/>
                </a:avLst>
              </a:prstGeom>
              <a:noFill/>
              <a:ln w="25400">
                <a:solidFill>
                  <a:srgbClr val="00B0F0"/>
                </a:solidFill>
              </a:ln>
              <a:effectLst>
                <a:outerShdw blurRad="419100" dist="330200" dir="2400000" sx="86000" sy="86000" algn="tl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43" name="직선 연결선 42">
                <a:extLst>
                  <a:ext uri="{FF2B5EF4-FFF2-40B4-BE49-F238E27FC236}">
                    <a16:creationId xmlns:a16="http://schemas.microsoft.com/office/drawing/2014/main" id="{156B5F6C-8DF6-4DB2-951D-C043501954F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874878" y="4689995"/>
                <a:ext cx="459372" cy="805930"/>
              </a:xfrm>
              <a:prstGeom prst="line">
                <a:avLst/>
              </a:prstGeom>
              <a:ln w="254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8F3A2740-6F00-4DC5-ABEC-806D769BDE89}"/>
                </a:ext>
              </a:extLst>
            </p:cNvPr>
            <p:cNvSpPr/>
            <p:nvPr/>
          </p:nvSpPr>
          <p:spPr>
            <a:xfrm rot="19800000">
              <a:off x="4782286" y="2092579"/>
              <a:ext cx="2870731" cy="2870731"/>
            </a:xfrm>
            <a:prstGeom prst="arc">
              <a:avLst>
                <a:gd name="adj1" fmla="val 16498352"/>
                <a:gd name="adj2" fmla="val 5133702"/>
              </a:avLst>
            </a:prstGeom>
            <a:noFill/>
            <a:ln w="25400">
              <a:solidFill>
                <a:srgbClr val="00D65E"/>
              </a:solidFill>
            </a:ln>
            <a:effectLst>
              <a:outerShdw blurRad="419100" dist="330200" dir="2400000" sx="86000" sy="86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원호 44">
              <a:extLst>
                <a:ext uri="{FF2B5EF4-FFF2-40B4-BE49-F238E27FC236}">
                  <a16:creationId xmlns:a16="http://schemas.microsoft.com/office/drawing/2014/main" id="{822008A5-4CF0-473C-ABB9-2B4CCBC4B0C8}"/>
                </a:ext>
              </a:extLst>
            </p:cNvPr>
            <p:cNvSpPr/>
            <p:nvPr/>
          </p:nvSpPr>
          <p:spPr>
            <a:xfrm rot="9000000">
              <a:off x="4782285" y="2085345"/>
              <a:ext cx="2870731" cy="2870731"/>
            </a:xfrm>
            <a:prstGeom prst="arc">
              <a:avLst>
                <a:gd name="adj1" fmla="val 16498352"/>
                <a:gd name="adj2" fmla="val 5133702"/>
              </a:avLst>
            </a:prstGeom>
            <a:noFill/>
            <a:ln w="25400">
              <a:solidFill>
                <a:srgbClr val="00B0F0"/>
              </a:solidFill>
            </a:ln>
            <a:effectLst>
              <a:outerShdw blurRad="419100" dist="330200" dir="2400000" sx="86000" sy="86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1D561B70-0661-4A99-A55F-B4A75A1209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5587562" y="3213307"/>
            <a:ext cx="1252939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Q &amp; A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029AC10-3E7E-46B2-934F-4A57542E36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239" y="491579"/>
            <a:ext cx="734231" cy="73423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3A065-A5B5-4DF1-B839-C423ED64E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862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041396" y="530953"/>
            <a:ext cx="6096000" cy="574966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참고 자료</a:t>
            </a:r>
            <a:endParaRPr lang="ko-KR" altLang="en-US" sz="48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561B70-0661-4A99-A55F-B4A75A1209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sp>
        <p:nvSpPr>
          <p:cNvPr id="30" name="내용 개체 틀 2">
            <a:extLst>
              <a:ext uri="{FF2B5EF4-FFF2-40B4-BE49-F238E27FC236}">
                <a16:creationId xmlns:a16="http://schemas.microsoft.com/office/drawing/2014/main" id="{ABF603E7-67C8-4450-82C3-27B83870A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282" y="1382268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altLang="ko-KR" sz="2000" dirty="0">
              <a:solidFill>
                <a:srgbClr val="0563C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ko-KR" altLang="en-US" sz="2000" b="1" dirty="0"/>
              <a:t>디바이스 드라이버 관련</a:t>
            </a:r>
            <a:endParaRPr lang="en-US" altLang="ko-KR" sz="2000" b="1" dirty="0"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ko-KR" sz="20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http://artoa.hanbat.ac.kr/lecture_data/embedded_sw/04_old.pdf</a:t>
            </a:r>
            <a:endParaRPr lang="en-US" altLang="ko-KR" sz="2000" dirty="0"/>
          </a:p>
          <a:p>
            <a:r>
              <a:rPr lang="en-US" altLang="ko-KR" sz="2000" dirty="0">
                <a:hlinkClick r:id="rId5"/>
              </a:rPr>
              <a:t>https://www.slideserve.com/rico/ojt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b="1" dirty="0"/>
              <a:t>Dot Matrix </a:t>
            </a:r>
            <a:r>
              <a:rPr lang="ko-KR" altLang="en-US" sz="2000" b="1" dirty="0"/>
              <a:t>관련</a:t>
            </a:r>
            <a:endParaRPr lang="en-US" altLang="ko-KR" sz="2000" b="1" dirty="0"/>
          </a:p>
          <a:p>
            <a:r>
              <a:rPr lang="en-US" altLang="ko-KR" sz="2000" dirty="0">
                <a:hlinkClick r:id="rId6"/>
              </a:rPr>
              <a:t>https://tin50.tistory.com/53</a:t>
            </a:r>
            <a:endParaRPr lang="en-US" altLang="ko-KR" sz="2000" dirty="0"/>
          </a:p>
          <a:p>
            <a:r>
              <a:rPr lang="en-US" altLang="ko-KR" sz="2000" dirty="0">
                <a:hlinkClick r:id="rId7"/>
              </a:rPr>
              <a:t>https://juahnpop.tistory.com/112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b="1" dirty="0" err="1"/>
              <a:t>phread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관련</a:t>
            </a:r>
            <a:endParaRPr lang="en-US" altLang="ko-KR" sz="2000" b="1" dirty="0"/>
          </a:p>
          <a:p>
            <a:r>
              <a:rPr lang="en-US" altLang="ko-KR" sz="1800" u="sng" dirty="0">
                <a:solidFill>
                  <a:srgbClr val="0563C1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  <a:hlinkClick r:id="rId8"/>
              </a:rPr>
              <a:t>https://neighborfish.tistory.com/7</a:t>
            </a:r>
            <a:endParaRPr lang="en-US" altLang="ko-KR" sz="1800" u="sng" dirty="0">
              <a:solidFill>
                <a:srgbClr val="0563C1"/>
              </a:solidFill>
              <a:effectLst/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en-US" altLang="ko-KR" sz="1800" u="sng" dirty="0">
                <a:solidFill>
                  <a:srgbClr val="0563C1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  <a:hlinkClick r:id="rId9"/>
              </a:rPr>
              <a:t>https://bitsoul.tistory.com/157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endParaRPr lang="en-US" altLang="ko-KR" sz="2000" b="1" dirty="0"/>
          </a:p>
          <a:p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9FA104F-8657-4C44-9DE4-D6B64566DCD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239" y="491579"/>
            <a:ext cx="734231" cy="734231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E8A55C2-5BE6-4107-874F-1395A01E7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778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4988560" y="4264958"/>
            <a:ext cx="73025" cy="85725"/>
          </a:xfrm>
          <a:custGeom>
            <a:avLst/>
            <a:gdLst>
              <a:gd name="connsiteX0" fmla="*/ 0 w 73025"/>
              <a:gd name="connsiteY0" fmla="*/ 31750 h 85725"/>
              <a:gd name="connsiteX1" fmla="*/ 31750 w 73025"/>
              <a:gd name="connsiteY1" fmla="*/ 85725 h 85725"/>
              <a:gd name="connsiteX2" fmla="*/ 73025 w 73025"/>
              <a:gd name="connsiteY2" fmla="*/ 0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025" h="85725">
                <a:moveTo>
                  <a:pt x="0" y="31750"/>
                </a:moveTo>
                <a:lnTo>
                  <a:pt x="31750" y="85725"/>
                </a:lnTo>
                <a:lnTo>
                  <a:pt x="73025" y="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Freeform 9">
            <a:extLst>
              <a:ext uri="{FF2B5EF4-FFF2-40B4-BE49-F238E27FC236}">
                <a16:creationId xmlns:a16="http://schemas.microsoft.com/office/drawing/2014/main" id="{5735EBD8-2BA7-4031-AC41-E6A425A38052}"/>
              </a:ext>
            </a:extLst>
          </p:cNvPr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Freeform 36">
            <a:extLst>
              <a:ext uri="{FF2B5EF4-FFF2-40B4-BE49-F238E27FC236}">
                <a16:creationId xmlns:a16="http://schemas.microsoft.com/office/drawing/2014/main" id="{87471801-7E1E-48A9-BB81-A89043AB3912}"/>
              </a:ext>
            </a:extLst>
          </p:cNvPr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2" name="자유형 23">
            <a:extLst>
              <a:ext uri="{FF2B5EF4-FFF2-40B4-BE49-F238E27FC236}">
                <a16:creationId xmlns:a16="http://schemas.microsoft.com/office/drawing/2014/main" id="{6CB593DE-3E04-4B81-B601-06E593A94D12}"/>
              </a:ext>
            </a:extLst>
          </p:cNvPr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F36C087F-E072-4E61-9548-74823A5F8A07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8D3F009A-F487-4D86-84A8-DE8829E3B613}"/>
              </a:ext>
            </a:extLst>
          </p:cNvPr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BFD372C9-1760-4DFC-80C0-630C2883E305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28C88E94-BD58-44B1-AE83-169469D6B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7" name="타원 56">
            <a:extLst>
              <a:ext uri="{FF2B5EF4-FFF2-40B4-BE49-F238E27FC236}">
                <a16:creationId xmlns:a16="http://schemas.microsoft.com/office/drawing/2014/main" id="{D27B0BCD-D10E-436E-9468-4B163A4CFBD6}"/>
              </a:ext>
            </a:extLst>
          </p:cNvPr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D3F071AA-3138-4D50-86BA-C440C98EEFBC}"/>
              </a:ext>
            </a:extLst>
          </p:cNvPr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C2A80547-8430-4D33-9ADD-7C3061E5F5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EA8B1F6E-55CE-4703-B113-EEE6255CB63A}"/>
              </a:ext>
            </a:extLst>
          </p:cNvPr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79343ED-698A-43DC-8D40-00DC9CC3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E4FC87E-2642-43B2-B517-633AC9B13D9E}"/>
              </a:ext>
            </a:extLst>
          </p:cNvPr>
          <p:cNvSpPr/>
          <p:nvPr/>
        </p:nvSpPr>
        <p:spPr>
          <a:xfrm>
            <a:off x="5407415" y="2921521"/>
            <a:ext cx="6096000" cy="574966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프로젝트 개요</a:t>
            </a:r>
            <a:endParaRPr lang="ko-KR" altLang="en-US" sz="24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B84FB9B-4155-4742-9165-E0A818E66E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263" y="3048960"/>
            <a:ext cx="435421" cy="43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29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CF38EEA-C1D1-45DC-9B2C-9C5D490416FF}"/>
              </a:ext>
            </a:extLst>
          </p:cNvPr>
          <p:cNvSpPr/>
          <p:nvPr/>
        </p:nvSpPr>
        <p:spPr>
          <a:xfrm>
            <a:off x="1929727" y="645033"/>
            <a:ext cx="6096000" cy="574966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프로젝트 개발 배경</a:t>
            </a:r>
            <a:endParaRPr lang="ko-KR" altLang="en-US" sz="24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8B52552-5FBC-496F-9B4C-06778C6F90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575" y="772472"/>
            <a:ext cx="435421" cy="435421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12555E6-0AEA-477F-AA27-83740B98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D99FC29-2F86-4FBA-9D9E-1C38B837797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851" y="2198988"/>
            <a:ext cx="3271952" cy="2359817"/>
          </a:xfrm>
          <a:prstGeom prst="rect">
            <a:avLst/>
          </a:prstGeom>
        </p:spPr>
      </p:pic>
      <p:sp>
        <p:nvSpPr>
          <p:cNvPr id="21" name="모서리가 둥근 직사각형 39">
            <a:extLst>
              <a:ext uri="{FF2B5EF4-FFF2-40B4-BE49-F238E27FC236}">
                <a16:creationId xmlns:a16="http://schemas.microsoft.com/office/drawing/2014/main" id="{AC12CB47-008E-43DF-8789-6B030CB1826C}"/>
              </a:ext>
            </a:extLst>
          </p:cNvPr>
          <p:cNvSpPr/>
          <p:nvPr/>
        </p:nvSpPr>
        <p:spPr>
          <a:xfrm>
            <a:off x="4940791" y="2232611"/>
            <a:ext cx="6431490" cy="230278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>
              <a:lnSpc>
                <a:spcPct val="200000"/>
              </a:lnSpc>
            </a:pPr>
            <a:r>
              <a:rPr lang="en-US" altLang="ko-KR" sz="1600" b="1" dirty="0">
                <a:solidFill>
                  <a:srgbClr val="264259"/>
                </a:solidFill>
              </a:rPr>
              <a:t>Achro-EM </a:t>
            </a:r>
            <a:r>
              <a:rPr lang="ko-KR" altLang="en-US" sz="1600" b="1" dirty="0">
                <a:solidFill>
                  <a:srgbClr val="264259"/>
                </a:solidFill>
              </a:rPr>
              <a:t>보드의 디바이스를 복합적으로 사용한 프로젝트를 진행함으로써 </a:t>
            </a:r>
            <a:r>
              <a:rPr lang="ko-KR" altLang="en-US" sz="1600" b="1" dirty="0">
                <a:solidFill>
                  <a:srgbClr val="264259"/>
                </a:solidFill>
                <a:highlight>
                  <a:srgbClr val="FFFF00"/>
                </a:highlight>
              </a:rPr>
              <a:t>임베디드 시스템에 대한 이해를 증진</a:t>
            </a:r>
            <a:r>
              <a:rPr lang="ko-KR" altLang="en-US" sz="1600" b="1" dirty="0">
                <a:solidFill>
                  <a:srgbClr val="264259"/>
                </a:solidFill>
              </a:rPr>
              <a:t>시키기 위함</a:t>
            </a:r>
            <a:r>
              <a:rPr lang="en-US" altLang="ko-KR" sz="1600" b="1" dirty="0">
                <a:solidFill>
                  <a:srgbClr val="264259"/>
                </a:solidFill>
              </a:rPr>
              <a:t>.</a:t>
            </a:r>
            <a:r>
              <a:rPr lang="ko-KR" altLang="en-US" sz="1600" b="1" dirty="0">
                <a:solidFill>
                  <a:srgbClr val="264259"/>
                </a:solidFill>
              </a:rPr>
              <a:t> </a:t>
            </a:r>
            <a:endParaRPr lang="en-US" altLang="ko-KR" sz="1600" b="1" dirty="0">
              <a:solidFill>
                <a:srgbClr val="2642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101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CF38EEA-C1D1-45DC-9B2C-9C5D490416FF}"/>
              </a:ext>
            </a:extLst>
          </p:cNvPr>
          <p:cNvSpPr/>
          <p:nvPr/>
        </p:nvSpPr>
        <p:spPr>
          <a:xfrm>
            <a:off x="1929727" y="645033"/>
            <a:ext cx="6096000" cy="574966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프로젝트 개발 목표</a:t>
            </a:r>
            <a:endParaRPr lang="ko-KR" altLang="en-US" sz="24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8B52552-5FBC-496F-9B4C-06778C6F90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575" y="772472"/>
            <a:ext cx="435421" cy="435421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12555E6-0AEA-477F-AA27-83740B98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D99FC29-2F86-4FBA-9D9E-1C38B837797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851" y="2198988"/>
            <a:ext cx="3271952" cy="2359817"/>
          </a:xfrm>
          <a:prstGeom prst="rect">
            <a:avLst/>
          </a:prstGeom>
        </p:spPr>
      </p:pic>
      <p:sp>
        <p:nvSpPr>
          <p:cNvPr id="21" name="모서리가 둥근 직사각형 39">
            <a:extLst>
              <a:ext uri="{FF2B5EF4-FFF2-40B4-BE49-F238E27FC236}">
                <a16:creationId xmlns:a16="http://schemas.microsoft.com/office/drawing/2014/main" id="{AC12CB47-008E-43DF-8789-6B030CB1826C}"/>
              </a:ext>
            </a:extLst>
          </p:cNvPr>
          <p:cNvSpPr/>
          <p:nvPr/>
        </p:nvSpPr>
        <p:spPr>
          <a:xfrm>
            <a:off x="4919740" y="1814871"/>
            <a:ext cx="6431490" cy="3496857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>
              <a:lnSpc>
                <a:spcPct val="200000"/>
              </a:lnSpc>
            </a:pPr>
            <a:r>
              <a:rPr lang="en-US" altLang="ko-KR" sz="1600" b="1" dirty="0">
                <a:solidFill>
                  <a:srgbClr val="264259"/>
                </a:solidFill>
              </a:rPr>
              <a:t>Achro-EM </a:t>
            </a:r>
            <a:r>
              <a:rPr lang="ko-KR" altLang="en-US" sz="1600" b="1" dirty="0">
                <a:solidFill>
                  <a:srgbClr val="264259"/>
                </a:solidFill>
              </a:rPr>
              <a:t>보드의 </a:t>
            </a:r>
            <a:r>
              <a:rPr lang="en-US" altLang="ko-KR" sz="1600" b="1" dirty="0">
                <a:solidFill>
                  <a:srgbClr val="264259"/>
                </a:solidFill>
              </a:rPr>
              <a:t>FPGA </a:t>
            </a:r>
            <a:r>
              <a:rPr lang="ko-KR" altLang="en-US" sz="1600" b="1" dirty="0">
                <a:solidFill>
                  <a:srgbClr val="264259"/>
                </a:solidFill>
              </a:rPr>
              <a:t>디바이스를 이용한 뱀 게임 구현</a:t>
            </a:r>
            <a:endParaRPr lang="en-US" altLang="ko-KR" sz="1600" b="1" dirty="0">
              <a:solidFill>
                <a:srgbClr val="264259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600" dirty="0">
                <a:solidFill>
                  <a:srgbClr val="264259"/>
                </a:solidFill>
              </a:rPr>
              <a:t>Push Switch</a:t>
            </a:r>
            <a:r>
              <a:rPr lang="ko-KR" altLang="en-US" sz="1600" dirty="0">
                <a:solidFill>
                  <a:srgbClr val="264259"/>
                </a:solidFill>
              </a:rPr>
              <a:t>입력으로 방향 제어</a:t>
            </a:r>
            <a:r>
              <a:rPr lang="en-US" altLang="ko-KR" sz="1600" dirty="0">
                <a:solidFill>
                  <a:srgbClr val="264259"/>
                </a:solidFill>
              </a:rPr>
              <a:t>, </a:t>
            </a:r>
            <a:r>
              <a:rPr lang="ko-KR" altLang="en-US" sz="1600" dirty="0">
                <a:solidFill>
                  <a:srgbClr val="264259"/>
                </a:solidFill>
              </a:rPr>
              <a:t>게임 종료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600" dirty="0">
                <a:solidFill>
                  <a:srgbClr val="264259"/>
                </a:solidFill>
              </a:rPr>
              <a:t>Dot Matrix</a:t>
            </a:r>
            <a:r>
              <a:rPr lang="ko-KR" altLang="en-US" sz="1600" dirty="0">
                <a:solidFill>
                  <a:srgbClr val="264259"/>
                </a:solidFill>
              </a:rPr>
              <a:t>를 통해 뱀의 동작 구현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600" dirty="0">
                <a:solidFill>
                  <a:srgbClr val="264259"/>
                </a:solidFill>
              </a:rPr>
              <a:t>Text LCD</a:t>
            </a:r>
            <a:r>
              <a:rPr lang="ko-KR" altLang="en-US" sz="1600" dirty="0">
                <a:solidFill>
                  <a:srgbClr val="264259"/>
                </a:solidFill>
              </a:rPr>
              <a:t>를 통해 현재 점수 출력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marL="342900" indent="-342900">
              <a:buAutoNum type="arabicPeriod"/>
            </a:pPr>
            <a:endParaRPr lang="en-US" altLang="ko-KR" sz="1600" b="1" dirty="0">
              <a:solidFill>
                <a:srgbClr val="264259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1600" b="1" dirty="0">
                <a:solidFill>
                  <a:srgbClr val="264259"/>
                </a:solidFill>
              </a:rPr>
              <a:t>기존 디바이스 드라이버 취약점 개선</a:t>
            </a:r>
            <a:endParaRPr lang="en-US" altLang="ko-KR" sz="1600" b="1" dirty="0">
              <a:solidFill>
                <a:srgbClr val="264259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600" dirty="0">
                <a:solidFill>
                  <a:srgbClr val="264259"/>
                </a:solidFill>
              </a:rPr>
              <a:t>Dot Matrix </a:t>
            </a:r>
            <a:r>
              <a:rPr lang="ko-KR" altLang="en-US" sz="1600" dirty="0">
                <a:solidFill>
                  <a:srgbClr val="264259"/>
                </a:solidFill>
              </a:rPr>
              <a:t>배열을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10*7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배열로 매핑</a:t>
            </a:r>
            <a:r>
              <a:rPr lang="ko-KR" altLang="en-US" sz="1600" dirty="0">
                <a:solidFill>
                  <a:srgbClr val="264259"/>
                </a:solidFill>
              </a:rPr>
              <a:t>하는 함수의 개발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solidFill>
                  <a:srgbClr val="264259"/>
                </a:solidFill>
              </a:rPr>
              <a:t>디바이스 드라이버의 개선을 통해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메모리 접근의 최소화</a:t>
            </a:r>
            <a:endParaRPr lang="en-US" altLang="ko-KR" sz="1600" dirty="0">
              <a:solidFill>
                <a:srgbClr val="264259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604956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5" name="Freeform 9">
            <a:extLst>
              <a:ext uri="{FF2B5EF4-FFF2-40B4-BE49-F238E27FC236}">
                <a16:creationId xmlns:a16="http://schemas.microsoft.com/office/drawing/2014/main" id="{5735EBD8-2BA7-4031-AC41-E6A425A38052}"/>
              </a:ext>
            </a:extLst>
          </p:cNvPr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Freeform 36">
            <a:extLst>
              <a:ext uri="{FF2B5EF4-FFF2-40B4-BE49-F238E27FC236}">
                <a16:creationId xmlns:a16="http://schemas.microsoft.com/office/drawing/2014/main" id="{87471801-7E1E-48A9-BB81-A89043AB3912}"/>
              </a:ext>
            </a:extLst>
          </p:cNvPr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2" name="자유형 23">
            <a:extLst>
              <a:ext uri="{FF2B5EF4-FFF2-40B4-BE49-F238E27FC236}">
                <a16:creationId xmlns:a16="http://schemas.microsoft.com/office/drawing/2014/main" id="{6CB593DE-3E04-4B81-B601-06E593A94D12}"/>
              </a:ext>
            </a:extLst>
          </p:cNvPr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F36C087F-E072-4E61-9548-74823A5F8A07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8D3F009A-F487-4D86-84A8-DE8829E3B613}"/>
              </a:ext>
            </a:extLst>
          </p:cNvPr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BFD372C9-1760-4DFC-80C0-630C2883E305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28C88E94-BD58-44B1-AE83-169469D6B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7" name="타원 56">
            <a:extLst>
              <a:ext uri="{FF2B5EF4-FFF2-40B4-BE49-F238E27FC236}">
                <a16:creationId xmlns:a16="http://schemas.microsoft.com/office/drawing/2014/main" id="{D27B0BCD-D10E-436E-9468-4B163A4CFBD6}"/>
              </a:ext>
            </a:extLst>
          </p:cNvPr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D3F071AA-3138-4D50-86BA-C440C98EEFBC}"/>
              </a:ext>
            </a:extLst>
          </p:cNvPr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C2A80547-8430-4D33-9ADD-7C3061E5F5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EA8B1F6E-55CE-4703-B113-EEE6255CB63A}"/>
              </a:ext>
            </a:extLst>
          </p:cNvPr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79343ED-698A-43DC-8D40-00DC9CC3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88F662E-C6AD-46C8-AE36-C2C50258638C}"/>
              </a:ext>
            </a:extLst>
          </p:cNvPr>
          <p:cNvGrpSpPr/>
          <p:nvPr/>
        </p:nvGrpSpPr>
        <p:grpSpPr>
          <a:xfrm>
            <a:off x="2298844" y="2100583"/>
            <a:ext cx="1085850" cy="1738843"/>
            <a:chOff x="9457000" y="2459576"/>
            <a:chExt cx="1085850" cy="1738843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E4E86C58-7994-47CA-98E1-F4C5F8E7314E}"/>
                </a:ext>
              </a:extLst>
            </p:cNvPr>
            <p:cNvGrpSpPr/>
            <p:nvPr/>
          </p:nvGrpSpPr>
          <p:grpSpPr>
            <a:xfrm>
              <a:off x="9457000" y="2459576"/>
              <a:ext cx="238125" cy="462493"/>
              <a:chOff x="4943475" y="4204757"/>
              <a:chExt cx="238125" cy="462493"/>
            </a:xfrm>
          </p:grpSpPr>
          <p:sp>
            <p:nvSpPr>
              <p:cNvPr id="62" name="사각형: 둥근 모서리 61">
                <a:extLst>
                  <a:ext uri="{FF2B5EF4-FFF2-40B4-BE49-F238E27FC236}">
                    <a16:creationId xmlns:a16="http://schemas.microsoft.com/office/drawing/2014/main" id="{80EEBF74-F78B-4293-A670-DBC70F36188A}"/>
                  </a:ext>
                </a:extLst>
              </p:cNvPr>
              <p:cNvSpPr/>
              <p:nvPr/>
            </p:nvSpPr>
            <p:spPr>
              <a:xfrm>
                <a:off x="4943475" y="4204757"/>
                <a:ext cx="238125" cy="46249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사각형: 둥근 모서리 62">
                <a:extLst>
                  <a:ext uri="{FF2B5EF4-FFF2-40B4-BE49-F238E27FC236}">
                    <a16:creationId xmlns:a16="http://schemas.microsoft.com/office/drawing/2014/main" id="{DD3CE436-3FDB-48E7-A06E-05D0625FC413}"/>
                  </a:ext>
                </a:extLst>
              </p:cNvPr>
              <p:cNvSpPr/>
              <p:nvPr/>
            </p:nvSpPr>
            <p:spPr>
              <a:xfrm>
                <a:off x="5019675" y="4295775"/>
                <a:ext cx="76200" cy="266700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0C6DBA8D-474A-4295-BDA3-0B62B9F16038}"/>
                </a:ext>
              </a:extLst>
            </p:cNvPr>
            <p:cNvSpPr/>
            <p:nvPr/>
          </p:nvSpPr>
          <p:spPr>
            <a:xfrm>
              <a:off x="9880862" y="2459576"/>
              <a:ext cx="238125" cy="462493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상</a:t>
              </a: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987E12BE-2474-418A-808E-21146A11CD85}"/>
                </a:ext>
              </a:extLst>
            </p:cNvPr>
            <p:cNvSpPr/>
            <p:nvPr/>
          </p:nvSpPr>
          <p:spPr>
            <a:xfrm>
              <a:off x="9457000" y="3081347"/>
              <a:ext cx="238125" cy="462493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좌</a:t>
              </a:r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5754ECE6-3314-462A-AD11-D3C997AB520E}"/>
                </a:ext>
              </a:extLst>
            </p:cNvPr>
            <p:cNvGrpSpPr/>
            <p:nvPr/>
          </p:nvGrpSpPr>
          <p:grpSpPr>
            <a:xfrm>
              <a:off x="9457000" y="3726401"/>
              <a:ext cx="238125" cy="462493"/>
              <a:chOff x="4943475" y="4204757"/>
              <a:chExt cx="238125" cy="462493"/>
            </a:xfrm>
          </p:grpSpPr>
          <p:sp>
            <p:nvSpPr>
              <p:cNvPr id="60" name="사각형: 둥근 모서리 59">
                <a:extLst>
                  <a:ext uri="{FF2B5EF4-FFF2-40B4-BE49-F238E27FC236}">
                    <a16:creationId xmlns:a16="http://schemas.microsoft.com/office/drawing/2014/main" id="{E7E765B6-D9EC-4E4E-82C4-E42F5EB0913A}"/>
                  </a:ext>
                </a:extLst>
              </p:cNvPr>
              <p:cNvSpPr/>
              <p:nvPr/>
            </p:nvSpPr>
            <p:spPr>
              <a:xfrm>
                <a:off x="4943475" y="4204757"/>
                <a:ext cx="238125" cy="46249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사각형: 둥근 모서리 60">
                <a:extLst>
                  <a:ext uri="{FF2B5EF4-FFF2-40B4-BE49-F238E27FC236}">
                    <a16:creationId xmlns:a16="http://schemas.microsoft.com/office/drawing/2014/main" id="{AB0E6999-2D61-48DE-AFFE-F5598F5FF56D}"/>
                  </a:ext>
                </a:extLst>
              </p:cNvPr>
              <p:cNvSpPr/>
              <p:nvPr/>
            </p:nvSpPr>
            <p:spPr>
              <a:xfrm>
                <a:off x="5019675" y="4295775"/>
                <a:ext cx="76200" cy="266700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5F628E6B-F8E8-496B-9012-E79CEF930C15}"/>
                </a:ext>
              </a:extLst>
            </p:cNvPr>
            <p:cNvGrpSpPr/>
            <p:nvPr/>
          </p:nvGrpSpPr>
          <p:grpSpPr>
            <a:xfrm>
              <a:off x="9880861" y="3726401"/>
              <a:ext cx="238125" cy="462493"/>
              <a:chOff x="4943475" y="4204757"/>
              <a:chExt cx="238125" cy="462493"/>
            </a:xfrm>
          </p:grpSpPr>
          <p:sp>
            <p:nvSpPr>
              <p:cNvPr id="50" name="사각형: 둥근 모서리 49">
                <a:extLst>
                  <a:ext uri="{FF2B5EF4-FFF2-40B4-BE49-F238E27FC236}">
                    <a16:creationId xmlns:a16="http://schemas.microsoft.com/office/drawing/2014/main" id="{CB19F09F-13A1-4743-B054-D1373ADEE947}"/>
                  </a:ext>
                </a:extLst>
              </p:cNvPr>
              <p:cNvSpPr/>
              <p:nvPr/>
            </p:nvSpPr>
            <p:spPr>
              <a:xfrm>
                <a:off x="4943475" y="4204757"/>
                <a:ext cx="238125" cy="46249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사각형: 둥근 모서리 50">
                <a:extLst>
                  <a:ext uri="{FF2B5EF4-FFF2-40B4-BE49-F238E27FC236}">
                    <a16:creationId xmlns:a16="http://schemas.microsoft.com/office/drawing/2014/main" id="{F33ACA3E-29C1-4FCE-8E8D-2837D40C03DB}"/>
                  </a:ext>
                </a:extLst>
              </p:cNvPr>
              <p:cNvSpPr/>
              <p:nvPr/>
            </p:nvSpPr>
            <p:spPr>
              <a:xfrm>
                <a:off x="5019675" y="4295775"/>
                <a:ext cx="76200" cy="266700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2C9CC473-4F72-499F-8B43-BCDAE22B0786}"/>
                </a:ext>
              </a:extLst>
            </p:cNvPr>
            <p:cNvSpPr/>
            <p:nvPr/>
          </p:nvSpPr>
          <p:spPr>
            <a:xfrm>
              <a:off x="9877054" y="3078849"/>
              <a:ext cx="238125" cy="462493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하</a:t>
              </a: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F7D12BC7-82FC-44A3-8AC3-F4C95C97BCBD}"/>
                </a:ext>
              </a:extLst>
            </p:cNvPr>
            <p:cNvGrpSpPr/>
            <p:nvPr/>
          </p:nvGrpSpPr>
          <p:grpSpPr>
            <a:xfrm>
              <a:off x="10304725" y="2459576"/>
              <a:ext cx="238125" cy="462493"/>
              <a:chOff x="4943475" y="4204757"/>
              <a:chExt cx="238125" cy="462493"/>
            </a:xfrm>
          </p:grpSpPr>
          <p:sp>
            <p:nvSpPr>
              <p:cNvPr id="48" name="사각형: 둥근 모서리 47">
                <a:extLst>
                  <a:ext uri="{FF2B5EF4-FFF2-40B4-BE49-F238E27FC236}">
                    <a16:creationId xmlns:a16="http://schemas.microsoft.com/office/drawing/2014/main" id="{16DA97F5-4E8B-4A99-98F4-66A3741EDF7C}"/>
                  </a:ext>
                </a:extLst>
              </p:cNvPr>
              <p:cNvSpPr/>
              <p:nvPr/>
            </p:nvSpPr>
            <p:spPr>
              <a:xfrm>
                <a:off x="4943475" y="4204757"/>
                <a:ext cx="238125" cy="46249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사각형: 둥근 모서리 48">
                <a:extLst>
                  <a:ext uri="{FF2B5EF4-FFF2-40B4-BE49-F238E27FC236}">
                    <a16:creationId xmlns:a16="http://schemas.microsoft.com/office/drawing/2014/main" id="{0DE9E39E-3946-4616-BB18-1EFA1AF13100}"/>
                  </a:ext>
                </a:extLst>
              </p:cNvPr>
              <p:cNvSpPr/>
              <p:nvPr/>
            </p:nvSpPr>
            <p:spPr>
              <a:xfrm>
                <a:off x="5019675" y="4295775"/>
                <a:ext cx="76200" cy="266700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9B4DD94F-94AD-409D-B2CA-828A6D89DB57}"/>
                </a:ext>
              </a:extLst>
            </p:cNvPr>
            <p:cNvSpPr/>
            <p:nvPr/>
          </p:nvSpPr>
          <p:spPr>
            <a:xfrm>
              <a:off x="10299962" y="3085579"/>
              <a:ext cx="238125" cy="462493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우</a:t>
              </a:r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2BF4B209-C8AA-4E8F-AC12-1CAF2C792C7B}"/>
                </a:ext>
              </a:extLst>
            </p:cNvPr>
            <p:cNvGrpSpPr/>
            <p:nvPr/>
          </p:nvGrpSpPr>
          <p:grpSpPr>
            <a:xfrm>
              <a:off x="10295199" y="3735926"/>
              <a:ext cx="238125" cy="462493"/>
              <a:chOff x="4943475" y="4204757"/>
              <a:chExt cx="238125" cy="462493"/>
            </a:xfrm>
          </p:grpSpPr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id="{1B968C17-0F42-4EBD-AA39-7AEBB1E8B530}"/>
                  </a:ext>
                </a:extLst>
              </p:cNvPr>
              <p:cNvSpPr/>
              <p:nvPr/>
            </p:nvSpPr>
            <p:spPr>
              <a:xfrm>
                <a:off x="4943475" y="4204757"/>
                <a:ext cx="238125" cy="46249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F5FF11A4-C335-4E26-803D-02AE24D96AD8}"/>
                  </a:ext>
                </a:extLst>
              </p:cNvPr>
              <p:cNvSpPr/>
              <p:nvPr/>
            </p:nvSpPr>
            <p:spPr>
              <a:xfrm>
                <a:off x="5019675" y="4295775"/>
                <a:ext cx="76200" cy="266700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D082D983-B2EB-439E-8440-0A224E7840A0}"/>
              </a:ext>
            </a:extLst>
          </p:cNvPr>
          <p:cNvGrpSpPr/>
          <p:nvPr/>
        </p:nvGrpSpPr>
        <p:grpSpPr>
          <a:xfrm>
            <a:off x="8486756" y="2221022"/>
            <a:ext cx="2812799" cy="1391168"/>
            <a:chOff x="857250" y="457539"/>
            <a:chExt cx="3571778" cy="1766547"/>
          </a:xfrm>
        </p:grpSpPr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089DBEB7-0088-49E3-B8B8-C4B89925D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7250" y="457539"/>
              <a:ext cx="3571778" cy="1766547"/>
            </a:xfrm>
            <a:prstGeom prst="rect">
              <a:avLst/>
            </a:prstGeom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3AE6198-26C7-4072-8BCA-779B31AABD46}"/>
                </a:ext>
              </a:extLst>
            </p:cNvPr>
            <p:cNvSpPr txBox="1"/>
            <p:nvPr/>
          </p:nvSpPr>
          <p:spPr>
            <a:xfrm>
              <a:off x="1366131" y="1079202"/>
              <a:ext cx="2554014" cy="547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2800" dirty="0"/>
            </a:p>
          </p:txBody>
        </p:sp>
      </p:grpSp>
      <p:graphicFrame>
        <p:nvGraphicFramePr>
          <p:cNvPr id="67" name="표 16">
            <a:extLst>
              <a:ext uri="{FF2B5EF4-FFF2-40B4-BE49-F238E27FC236}">
                <a16:creationId xmlns:a16="http://schemas.microsoft.com/office/drawing/2014/main" id="{D6790328-6D9D-4BF1-992E-C93C19989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9235260"/>
              </p:ext>
            </p:extLst>
          </p:nvPr>
        </p:nvGraphicFramePr>
        <p:xfrm>
          <a:off x="5275297" y="1921591"/>
          <a:ext cx="1511258" cy="1990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894">
                  <a:extLst>
                    <a:ext uri="{9D8B030D-6E8A-4147-A177-3AD203B41FA5}">
                      <a16:colId xmlns:a16="http://schemas.microsoft.com/office/drawing/2014/main" val="1243823107"/>
                    </a:ext>
                  </a:extLst>
                </a:gridCol>
                <a:gridCol w="215894">
                  <a:extLst>
                    <a:ext uri="{9D8B030D-6E8A-4147-A177-3AD203B41FA5}">
                      <a16:colId xmlns:a16="http://schemas.microsoft.com/office/drawing/2014/main" val="3712956993"/>
                    </a:ext>
                  </a:extLst>
                </a:gridCol>
                <a:gridCol w="215894">
                  <a:extLst>
                    <a:ext uri="{9D8B030D-6E8A-4147-A177-3AD203B41FA5}">
                      <a16:colId xmlns:a16="http://schemas.microsoft.com/office/drawing/2014/main" val="1006312185"/>
                    </a:ext>
                  </a:extLst>
                </a:gridCol>
                <a:gridCol w="215894">
                  <a:extLst>
                    <a:ext uri="{9D8B030D-6E8A-4147-A177-3AD203B41FA5}">
                      <a16:colId xmlns:a16="http://schemas.microsoft.com/office/drawing/2014/main" val="966964545"/>
                    </a:ext>
                  </a:extLst>
                </a:gridCol>
                <a:gridCol w="215894">
                  <a:extLst>
                    <a:ext uri="{9D8B030D-6E8A-4147-A177-3AD203B41FA5}">
                      <a16:colId xmlns:a16="http://schemas.microsoft.com/office/drawing/2014/main" val="100092649"/>
                    </a:ext>
                  </a:extLst>
                </a:gridCol>
                <a:gridCol w="215894">
                  <a:extLst>
                    <a:ext uri="{9D8B030D-6E8A-4147-A177-3AD203B41FA5}">
                      <a16:colId xmlns:a16="http://schemas.microsoft.com/office/drawing/2014/main" val="2708409969"/>
                    </a:ext>
                  </a:extLst>
                </a:gridCol>
                <a:gridCol w="215894">
                  <a:extLst>
                    <a:ext uri="{9D8B030D-6E8A-4147-A177-3AD203B41FA5}">
                      <a16:colId xmlns:a16="http://schemas.microsoft.com/office/drawing/2014/main" val="2305690935"/>
                    </a:ext>
                  </a:extLst>
                </a:gridCol>
              </a:tblGrid>
              <a:tr h="199003"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9319827"/>
                  </a:ext>
                </a:extLst>
              </a:tr>
              <a:tr h="199003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2525249"/>
                  </a:ext>
                </a:extLst>
              </a:tr>
              <a:tr h="199003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450731"/>
                  </a:ext>
                </a:extLst>
              </a:tr>
              <a:tr h="199003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9872803"/>
                  </a:ext>
                </a:extLst>
              </a:tr>
              <a:tr h="199003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3202070"/>
                  </a:ext>
                </a:extLst>
              </a:tr>
              <a:tr h="199003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143925"/>
                  </a:ext>
                </a:extLst>
              </a:tr>
              <a:tr h="199003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984311"/>
                  </a:ext>
                </a:extLst>
              </a:tr>
              <a:tr h="199003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1403586"/>
                  </a:ext>
                </a:extLst>
              </a:tr>
              <a:tr h="199003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221394"/>
                  </a:ext>
                </a:extLst>
              </a:tr>
              <a:tr h="199003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49069" marR="49069" marT="24535" marB="24535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036761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4C251D4-962A-4A72-9415-5BACF7A07176}"/>
              </a:ext>
            </a:extLst>
          </p:cNvPr>
          <p:cNvSpPr txBox="1"/>
          <p:nvPr/>
        </p:nvSpPr>
        <p:spPr>
          <a:xfrm>
            <a:off x="2086564" y="1416099"/>
            <a:ext cx="1671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Push Switch</a:t>
            </a:r>
            <a:endParaRPr lang="ko-KR" altLang="en-US" b="1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9542BB1-15B5-4863-8FD2-75C6A5860C63}"/>
              </a:ext>
            </a:extLst>
          </p:cNvPr>
          <p:cNvSpPr txBox="1"/>
          <p:nvPr/>
        </p:nvSpPr>
        <p:spPr>
          <a:xfrm>
            <a:off x="5340371" y="1416099"/>
            <a:ext cx="1671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Dot Matrix</a:t>
            </a:r>
            <a:endParaRPr lang="ko-KR" altLang="en-US" b="1" dirty="0"/>
          </a:p>
        </p:txBody>
      </p:sp>
      <p:sp>
        <p:nvSpPr>
          <p:cNvPr id="72" name="화살표: 오른쪽 71">
            <a:extLst>
              <a:ext uri="{FF2B5EF4-FFF2-40B4-BE49-F238E27FC236}">
                <a16:creationId xmlns:a16="http://schemas.microsoft.com/office/drawing/2014/main" id="{0C09ECD7-48B4-4FA2-9359-08AD20B99FBB}"/>
              </a:ext>
            </a:extLst>
          </p:cNvPr>
          <p:cNvSpPr/>
          <p:nvPr/>
        </p:nvSpPr>
        <p:spPr>
          <a:xfrm rot="1885015">
            <a:off x="3752833" y="4256117"/>
            <a:ext cx="872275" cy="9656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3" name="모서리가 둥근 직사각형 39">
            <a:extLst>
              <a:ext uri="{FF2B5EF4-FFF2-40B4-BE49-F238E27FC236}">
                <a16:creationId xmlns:a16="http://schemas.microsoft.com/office/drawing/2014/main" id="{2DCEB631-8340-4EA7-9E3E-85AFF2105DC0}"/>
              </a:ext>
            </a:extLst>
          </p:cNvPr>
          <p:cNvSpPr/>
          <p:nvPr/>
        </p:nvSpPr>
        <p:spPr>
          <a:xfrm>
            <a:off x="4872085" y="4526252"/>
            <a:ext cx="2398611" cy="1181902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en-US" altLang="ko-KR" sz="1600" b="1" dirty="0">
                <a:solidFill>
                  <a:srgbClr val="264259"/>
                </a:solidFill>
              </a:rPr>
              <a:t>Snake Game Program</a:t>
            </a:r>
            <a:endParaRPr lang="en-US" altLang="ko-KR" sz="1050" dirty="0">
              <a:solidFill>
                <a:srgbClr val="264259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81305AD-3893-4182-B103-6D999D558E27}"/>
              </a:ext>
            </a:extLst>
          </p:cNvPr>
          <p:cNvSpPr txBox="1"/>
          <p:nvPr/>
        </p:nvSpPr>
        <p:spPr>
          <a:xfrm>
            <a:off x="9379529" y="1416099"/>
            <a:ext cx="1671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Text LCD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E66507-705A-48AB-9741-BDC2B5521A59}"/>
              </a:ext>
            </a:extLst>
          </p:cNvPr>
          <p:cNvSpPr txBox="1"/>
          <p:nvPr/>
        </p:nvSpPr>
        <p:spPr>
          <a:xfrm>
            <a:off x="2343105" y="4010588"/>
            <a:ext cx="14155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사용자 입력</a:t>
            </a:r>
          </a:p>
        </p:txBody>
      </p:sp>
      <p:sp>
        <p:nvSpPr>
          <p:cNvPr id="76" name="화살표: 오른쪽 75">
            <a:extLst>
              <a:ext uri="{FF2B5EF4-FFF2-40B4-BE49-F238E27FC236}">
                <a16:creationId xmlns:a16="http://schemas.microsoft.com/office/drawing/2014/main" id="{6FD6A433-8B74-4C35-ABE0-DD0EEB1EAD09}"/>
              </a:ext>
            </a:extLst>
          </p:cNvPr>
          <p:cNvSpPr/>
          <p:nvPr/>
        </p:nvSpPr>
        <p:spPr>
          <a:xfrm rot="19800000">
            <a:off x="7505918" y="4264780"/>
            <a:ext cx="872275" cy="9656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7" name="화살표: 오른쪽 76">
            <a:extLst>
              <a:ext uri="{FF2B5EF4-FFF2-40B4-BE49-F238E27FC236}">
                <a16:creationId xmlns:a16="http://schemas.microsoft.com/office/drawing/2014/main" id="{A52A865F-B725-4E9E-BE7A-ED1F52247375}"/>
              </a:ext>
            </a:extLst>
          </p:cNvPr>
          <p:cNvSpPr/>
          <p:nvPr/>
        </p:nvSpPr>
        <p:spPr>
          <a:xfrm rot="16200000">
            <a:off x="5844532" y="4182381"/>
            <a:ext cx="453719" cy="7311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A0E477-7B6E-4601-A962-5ABFB969FF9A}"/>
              </a:ext>
            </a:extLst>
          </p:cNvPr>
          <p:cNvSpPr txBox="1"/>
          <p:nvPr/>
        </p:nvSpPr>
        <p:spPr>
          <a:xfrm>
            <a:off x="4812886" y="5788610"/>
            <a:ext cx="25170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디바이스 드라이버 데이터 전처리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44CB3D7-7CC7-48C8-B124-C3AAD5B60634}"/>
              </a:ext>
            </a:extLst>
          </p:cNvPr>
          <p:cNvSpPr txBox="1"/>
          <p:nvPr/>
        </p:nvSpPr>
        <p:spPr>
          <a:xfrm>
            <a:off x="8842211" y="3570494"/>
            <a:ext cx="2137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Text LCD</a:t>
            </a:r>
            <a:r>
              <a:rPr lang="ko-KR" altLang="en-US" sz="1200" b="1" dirty="0"/>
              <a:t>에 현재 점수 출력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90C1D21D-A1A5-4A0D-B926-A95BD89592E9}"/>
              </a:ext>
            </a:extLst>
          </p:cNvPr>
          <p:cNvSpPr/>
          <p:nvPr/>
        </p:nvSpPr>
        <p:spPr>
          <a:xfrm>
            <a:off x="1929727" y="645033"/>
            <a:ext cx="6096000" cy="574966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시스템 수행 시나리오</a:t>
            </a:r>
            <a:endParaRPr lang="ko-KR" altLang="en-US" sz="24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82" name="그림 81">
            <a:extLst>
              <a:ext uri="{FF2B5EF4-FFF2-40B4-BE49-F238E27FC236}">
                <a16:creationId xmlns:a16="http://schemas.microsoft.com/office/drawing/2014/main" id="{A2D01943-D027-4AE2-AB35-D9765CE1B8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575" y="772472"/>
            <a:ext cx="435421" cy="435421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0AC2F894-FC2B-47B1-B3C2-8359F265FC43}"/>
              </a:ext>
            </a:extLst>
          </p:cNvPr>
          <p:cNvSpPr txBox="1"/>
          <p:nvPr/>
        </p:nvSpPr>
        <p:spPr>
          <a:xfrm>
            <a:off x="6130019" y="4085176"/>
            <a:ext cx="2137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Dot LED </a:t>
            </a:r>
            <a:r>
              <a:rPr lang="ko-KR" altLang="en-US" sz="1200" b="1" dirty="0"/>
              <a:t>점등</a:t>
            </a:r>
          </a:p>
        </p:txBody>
      </p:sp>
    </p:spTree>
    <p:extLst>
      <p:ext uri="{BB962C8B-B14F-4D97-AF65-F5344CB8AC3E}">
        <p14:creationId xmlns:p14="http://schemas.microsoft.com/office/powerpoint/2010/main" val="1668945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5682956" y="4264958"/>
            <a:ext cx="73025" cy="85725"/>
          </a:xfrm>
          <a:custGeom>
            <a:avLst/>
            <a:gdLst>
              <a:gd name="connsiteX0" fmla="*/ 0 w 73025"/>
              <a:gd name="connsiteY0" fmla="*/ 31750 h 85725"/>
              <a:gd name="connsiteX1" fmla="*/ 31750 w 73025"/>
              <a:gd name="connsiteY1" fmla="*/ 85725 h 85725"/>
              <a:gd name="connsiteX2" fmla="*/ 73025 w 73025"/>
              <a:gd name="connsiteY2" fmla="*/ 0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025" h="85725">
                <a:moveTo>
                  <a:pt x="0" y="31750"/>
                </a:moveTo>
                <a:lnTo>
                  <a:pt x="31750" y="85725"/>
                </a:lnTo>
                <a:lnTo>
                  <a:pt x="73025" y="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Freeform 9">
            <a:extLst>
              <a:ext uri="{FF2B5EF4-FFF2-40B4-BE49-F238E27FC236}">
                <a16:creationId xmlns:a16="http://schemas.microsoft.com/office/drawing/2014/main" id="{5735EBD8-2BA7-4031-AC41-E6A425A38052}"/>
              </a:ext>
            </a:extLst>
          </p:cNvPr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Freeform 36">
            <a:extLst>
              <a:ext uri="{FF2B5EF4-FFF2-40B4-BE49-F238E27FC236}">
                <a16:creationId xmlns:a16="http://schemas.microsoft.com/office/drawing/2014/main" id="{87471801-7E1E-48A9-BB81-A89043AB3912}"/>
              </a:ext>
            </a:extLst>
          </p:cNvPr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2" name="자유형 23">
            <a:extLst>
              <a:ext uri="{FF2B5EF4-FFF2-40B4-BE49-F238E27FC236}">
                <a16:creationId xmlns:a16="http://schemas.microsoft.com/office/drawing/2014/main" id="{6CB593DE-3E04-4B81-B601-06E593A94D12}"/>
              </a:ext>
            </a:extLst>
          </p:cNvPr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F36C087F-E072-4E61-9548-74823A5F8A07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8D3F009A-F487-4D86-84A8-DE8829E3B613}"/>
              </a:ext>
            </a:extLst>
          </p:cNvPr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BFD372C9-1760-4DFC-80C0-630C2883E305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28C88E94-BD58-44B1-AE83-169469D6B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7" name="타원 56">
            <a:extLst>
              <a:ext uri="{FF2B5EF4-FFF2-40B4-BE49-F238E27FC236}">
                <a16:creationId xmlns:a16="http://schemas.microsoft.com/office/drawing/2014/main" id="{D27B0BCD-D10E-436E-9468-4B163A4CFBD6}"/>
              </a:ext>
            </a:extLst>
          </p:cNvPr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D3F071AA-3138-4D50-86BA-C440C98EEFBC}"/>
              </a:ext>
            </a:extLst>
          </p:cNvPr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C2A80547-8430-4D33-9ADD-7C3061E5F5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EA8B1F6E-55CE-4703-B113-EEE6255CB63A}"/>
              </a:ext>
            </a:extLst>
          </p:cNvPr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79343ED-698A-43DC-8D40-00DC9CC3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E4FC87E-2642-43B2-B517-633AC9B13D9E}"/>
              </a:ext>
            </a:extLst>
          </p:cNvPr>
          <p:cNvSpPr/>
          <p:nvPr/>
        </p:nvSpPr>
        <p:spPr>
          <a:xfrm>
            <a:off x="5486375" y="2866140"/>
            <a:ext cx="6096000" cy="574966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시스템 분석</a:t>
            </a:r>
            <a:endParaRPr lang="ko-KR" altLang="en-US" sz="2400" kern="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B84FB9B-4155-4742-9165-E0A818E66E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223" y="2993579"/>
            <a:ext cx="435421" cy="43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369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5862320" y="1225576"/>
            <a:ext cx="5516880" cy="4976522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64259"/>
                </a:solidFill>
              </a:rPr>
              <a:t>Dot</a:t>
            </a:r>
            <a:r>
              <a:rPr lang="ko-KR" altLang="en-US" sz="1600" dirty="0">
                <a:solidFill>
                  <a:srgbClr val="264259"/>
                </a:solidFill>
              </a:rPr>
              <a:t> </a:t>
            </a:r>
            <a:r>
              <a:rPr lang="en-US" altLang="ko-KR" sz="1600" dirty="0">
                <a:solidFill>
                  <a:srgbClr val="264259"/>
                </a:solidFill>
              </a:rPr>
              <a:t>Matrix</a:t>
            </a:r>
            <a:r>
              <a:rPr lang="ko-KR" altLang="en-US" sz="1600" dirty="0">
                <a:solidFill>
                  <a:srgbClr val="264259"/>
                </a:solidFill>
              </a:rPr>
              <a:t>가 배열 구조로 이루어져 있기 때문에</a:t>
            </a:r>
            <a:r>
              <a:rPr lang="en-US" altLang="ko-KR" sz="1600" dirty="0">
                <a:solidFill>
                  <a:srgbClr val="264259"/>
                </a:solidFill>
              </a:rPr>
              <a:t>,   Dot</a:t>
            </a:r>
            <a:r>
              <a:rPr lang="ko-KR" altLang="en-US" sz="1600" dirty="0">
                <a:solidFill>
                  <a:srgbClr val="264259"/>
                </a:solidFill>
              </a:rPr>
              <a:t> </a:t>
            </a:r>
            <a:r>
              <a:rPr lang="en-US" altLang="ko-KR" sz="1600" dirty="0">
                <a:solidFill>
                  <a:srgbClr val="264259"/>
                </a:solidFill>
              </a:rPr>
              <a:t>Matrix</a:t>
            </a:r>
            <a:r>
              <a:rPr lang="ko-KR" altLang="en-US" sz="1600" dirty="0">
                <a:solidFill>
                  <a:srgbClr val="264259"/>
                </a:solidFill>
              </a:rPr>
              <a:t>에 </a:t>
            </a:r>
            <a:r>
              <a:rPr lang="en-US" altLang="ko-KR" sz="1600" dirty="0">
                <a:solidFill>
                  <a:srgbClr val="264259"/>
                </a:solidFill>
              </a:rPr>
              <a:t>LED </a:t>
            </a:r>
            <a:r>
              <a:rPr lang="ko-KR" altLang="en-US" sz="1600" dirty="0">
                <a:solidFill>
                  <a:srgbClr val="264259"/>
                </a:solidFill>
              </a:rPr>
              <a:t>점등 매핑을 원활 하게 하기 위해서 뱀 게임의 모든 객체를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12*9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 배열</a:t>
            </a:r>
            <a:r>
              <a:rPr lang="ko-KR" altLang="en-US" sz="1600" dirty="0">
                <a:solidFill>
                  <a:srgbClr val="264259"/>
                </a:solidFill>
              </a:rPr>
              <a:t>의 요소 값으로 표현</a:t>
            </a:r>
            <a:r>
              <a:rPr lang="en-US" altLang="ko-KR" sz="1600" dirty="0">
                <a:solidFill>
                  <a:srgbClr val="264259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264259"/>
                </a:solidFill>
              </a:rPr>
              <a:t>뱀의 몸체는 머리와 꼬리 부분으로 구성</a:t>
            </a:r>
            <a:r>
              <a:rPr lang="en-US" altLang="ko-KR" sz="1600" dirty="0">
                <a:solidFill>
                  <a:srgbClr val="264259"/>
                </a:solidFill>
              </a:rPr>
              <a:t>,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머리</a:t>
            </a:r>
            <a:r>
              <a:rPr lang="ko-KR" altLang="en-US" sz="1600" dirty="0">
                <a:solidFill>
                  <a:srgbClr val="264259"/>
                </a:solidFill>
              </a:rPr>
              <a:t> 부분은 현재 뱀의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전체 길이</a:t>
            </a:r>
            <a:r>
              <a:rPr lang="ko-KR" altLang="en-US" sz="1600" dirty="0">
                <a:solidFill>
                  <a:srgbClr val="264259"/>
                </a:solidFill>
              </a:rPr>
              <a:t>를 나타냄</a:t>
            </a:r>
            <a:r>
              <a:rPr lang="en-US" altLang="ko-KR" sz="1600" dirty="0">
                <a:solidFill>
                  <a:srgbClr val="264259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264259"/>
                </a:solidFill>
              </a:rPr>
              <a:t> 벽 객체는 </a:t>
            </a:r>
            <a:r>
              <a:rPr lang="en-US" altLang="ko-KR" sz="1600" dirty="0">
                <a:solidFill>
                  <a:srgbClr val="264259"/>
                </a:solidFill>
              </a:rPr>
              <a:t>82, </a:t>
            </a:r>
            <a:r>
              <a:rPr lang="ko-KR" altLang="en-US" sz="1600" dirty="0">
                <a:solidFill>
                  <a:srgbClr val="264259"/>
                </a:solidFill>
              </a:rPr>
              <a:t>먹이는 </a:t>
            </a:r>
            <a:r>
              <a:rPr lang="en-US" altLang="ko-KR" sz="1600" dirty="0">
                <a:solidFill>
                  <a:srgbClr val="264259"/>
                </a:solidFill>
              </a:rPr>
              <a:t>77, </a:t>
            </a:r>
            <a:r>
              <a:rPr lang="ko-KR" altLang="en-US" sz="1600" dirty="0">
                <a:solidFill>
                  <a:srgbClr val="264259"/>
                </a:solidFill>
              </a:rPr>
              <a:t>뱀의 신체는 최대 </a:t>
            </a:r>
            <a:r>
              <a:rPr lang="en-US" altLang="ko-KR" sz="1600" dirty="0">
                <a:solidFill>
                  <a:srgbClr val="264259"/>
                </a:solidFill>
              </a:rPr>
              <a:t>10*7 </a:t>
            </a:r>
            <a:r>
              <a:rPr lang="ko-KR" altLang="en-US" sz="1600" dirty="0">
                <a:solidFill>
                  <a:srgbClr val="264259"/>
                </a:solidFill>
              </a:rPr>
              <a:t>의 길이를 가질 수 있음</a:t>
            </a:r>
            <a:r>
              <a:rPr lang="en-US" altLang="ko-KR" sz="1600" dirty="0">
                <a:solidFill>
                  <a:srgbClr val="264259"/>
                </a:solidFill>
              </a:rPr>
              <a:t>.</a:t>
            </a:r>
            <a:r>
              <a:rPr lang="ko-KR" altLang="en-US" sz="1600" dirty="0">
                <a:solidFill>
                  <a:srgbClr val="264259"/>
                </a:solidFill>
              </a:rPr>
              <a:t> 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64259"/>
                </a:solidFill>
              </a:rPr>
              <a:t>Dot Matrix</a:t>
            </a:r>
            <a:r>
              <a:rPr lang="ko-KR" altLang="en-US" sz="1600" dirty="0">
                <a:solidFill>
                  <a:srgbClr val="264259"/>
                </a:solidFill>
              </a:rPr>
              <a:t>에 </a:t>
            </a:r>
            <a:r>
              <a:rPr lang="en-US" altLang="ko-KR" sz="1600" dirty="0">
                <a:solidFill>
                  <a:srgbClr val="264259"/>
                </a:solidFill>
              </a:rPr>
              <a:t>LED </a:t>
            </a:r>
            <a:r>
              <a:rPr lang="ko-KR" altLang="en-US" sz="1600" dirty="0">
                <a:solidFill>
                  <a:srgbClr val="264259"/>
                </a:solidFill>
              </a:rPr>
              <a:t>점등 매핑 시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전체 뱀 배열의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1~10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행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 * 1~8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열만 불러와서 매핑</a:t>
            </a:r>
            <a:r>
              <a:rPr lang="en-US" altLang="ko-KR" sz="1600" dirty="0">
                <a:solidFill>
                  <a:srgbClr val="264259"/>
                </a:solidFill>
              </a:rPr>
              <a:t> </a:t>
            </a:r>
            <a:r>
              <a:rPr lang="ko-KR" altLang="en-US" sz="1600" dirty="0">
                <a:solidFill>
                  <a:srgbClr val="264259"/>
                </a:solidFill>
              </a:rPr>
              <a:t>수행하며</a:t>
            </a:r>
            <a:r>
              <a:rPr lang="en-US" altLang="ko-KR" sz="1600" dirty="0">
                <a:solidFill>
                  <a:srgbClr val="264259"/>
                </a:solidFill>
              </a:rPr>
              <a:t>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0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보다 큰 값만 </a:t>
            </a:r>
            <a:r>
              <a:rPr lang="ko-KR" altLang="en-US" sz="1600" dirty="0">
                <a:solidFill>
                  <a:srgbClr val="264259"/>
                </a:solidFill>
              </a:rPr>
              <a:t>불을 켜 줌</a:t>
            </a:r>
            <a:r>
              <a:rPr lang="en-US" altLang="ko-KR" sz="1600" dirty="0">
                <a:solidFill>
                  <a:srgbClr val="264259"/>
                </a:solidFill>
              </a:rPr>
              <a:t>.</a:t>
            </a: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9327364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ko-KR" altLang="en-US" b="1" dirty="0">
                <a:solidFill>
                  <a:srgbClr val="264259"/>
                </a:solidFill>
              </a:rPr>
              <a:t>뱀 게임 알고리즘 </a:t>
            </a:r>
            <a:endParaRPr lang="en-US" altLang="ko-KR" b="1" dirty="0">
              <a:solidFill>
                <a:srgbClr val="264259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A7A6169-0ED7-4E9B-9BC7-D035D7D93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4177" y="1872919"/>
            <a:ext cx="3220742" cy="36000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DFA4795-2576-46E2-8C8F-1348F0862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706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한쪽 모서리가 둥근 사각형 35"/>
          <p:cNvSpPr/>
          <p:nvPr/>
        </p:nvSpPr>
        <p:spPr>
          <a:xfrm>
            <a:off x="0" y="0"/>
            <a:ext cx="3848100" cy="5549900"/>
          </a:xfrm>
          <a:prstGeom prst="round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36537" y="304800"/>
            <a:ext cx="11669713" cy="6265862"/>
          </a:xfrm>
          <a:prstGeom prst="roundRect">
            <a:avLst>
              <a:gd name="adj" fmla="val 4810"/>
            </a:avLst>
          </a:prstGeom>
          <a:solidFill>
            <a:srgbClr val="264259"/>
          </a:solidFill>
          <a:ln w="63500">
            <a:solidFill>
              <a:schemeClr val="tx2">
                <a:lumMod val="50000"/>
              </a:schemeClr>
            </a:solidFill>
          </a:ln>
          <a:effectLst>
            <a:outerShdw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3271463" y="-2062957"/>
            <a:ext cx="6192000" cy="11001376"/>
          </a:xfrm>
          <a:prstGeom prst="round2SameRect">
            <a:avLst>
              <a:gd name="adj1" fmla="val 4506"/>
              <a:gd name="adj2" fmla="val 0"/>
            </a:avLst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>
            <a:off x="477298" y="2470961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Freeform 36"/>
          <p:cNvSpPr>
            <a:spLocks noEditPoints="1"/>
          </p:cNvSpPr>
          <p:nvPr/>
        </p:nvSpPr>
        <p:spPr bwMode="auto">
          <a:xfrm>
            <a:off x="491434" y="4397002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462778" y="3768685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 rot="10800000" flipH="1" flipV="1">
            <a:off x="461886" y="3136838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3568" y="656552"/>
            <a:ext cx="323769" cy="323769"/>
            <a:chOff x="1593332" y="2172798"/>
            <a:chExt cx="1083168" cy="1083168"/>
          </a:xfrm>
        </p:grpSpPr>
        <p:sp>
          <p:nvSpPr>
            <p:cNvPr id="28" name="타원 27"/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33" name="직사각형 32"/>
          <p:cNvSpPr/>
          <p:nvPr/>
        </p:nvSpPr>
        <p:spPr>
          <a:xfrm>
            <a:off x="236536" y="1030641"/>
            <a:ext cx="630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sangsuri98</a:t>
            </a:r>
            <a:endParaRPr lang="ko-KR" altLang="en-US" sz="600" dirty="0">
              <a:solidFill>
                <a:prstClr val="white"/>
              </a:solidFill>
            </a:endParaRPr>
          </a:p>
          <a:p>
            <a:pPr algn="ctr"/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78088" y="2370814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5862320" y="1225576"/>
            <a:ext cx="5516880" cy="4976522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64259"/>
                </a:solidFill>
              </a:rPr>
              <a:t>snake[x][y] </a:t>
            </a:r>
            <a:r>
              <a:rPr lang="ko-KR" altLang="en-US" sz="1600" dirty="0">
                <a:solidFill>
                  <a:srgbClr val="264259"/>
                </a:solidFill>
              </a:rPr>
              <a:t>은 현재 머리의 위치를 나타냄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264259"/>
                </a:solidFill>
              </a:rPr>
              <a:t>초기 값으로 </a:t>
            </a:r>
            <a:r>
              <a:rPr lang="en-US" altLang="ko-KR" sz="1600" dirty="0">
                <a:solidFill>
                  <a:srgbClr val="264259"/>
                </a:solidFill>
              </a:rPr>
              <a:t>5</a:t>
            </a:r>
            <a:r>
              <a:rPr lang="ko-KR" altLang="en-US" sz="1600" dirty="0">
                <a:solidFill>
                  <a:srgbClr val="264259"/>
                </a:solidFill>
              </a:rPr>
              <a:t>행 </a:t>
            </a:r>
            <a:r>
              <a:rPr lang="en-US" altLang="ko-KR" sz="1600" dirty="0">
                <a:solidFill>
                  <a:srgbClr val="264259"/>
                </a:solidFill>
              </a:rPr>
              <a:t>4</a:t>
            </a:r>
            <a:r>
              <a:rPr lang="ko-KR" altLang="en-US" sz="1600" dirty="0">
                <a:solidFill>
                  <a:srgbClr val="264259"/>
                </a:solidFill>
              </a:rPr>
              <a:t>열에 지정되어 있음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64259"/>
                </a:solidFill>
              </a:rPr>
              <a:t>Ex) goToUp() </a:t>
            </a:r>
            <a:r>
              <a:rPr lang="ko-KR" altLang="en-US" sz="1600" dirty="0">
                <a:solidFill>
                  <a:srgbClr val="264259"/>
                </a:solidFill>
              </a:rPr>
              <a:t>함수 호출 시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solidFill>
                  <a:srgbClr val="264259"/>
                </a:solidFill>
              </a:rPr>
              <a:t>진행 방향에서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다음 위치의 값에 머리 위치 값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+1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을 대입 </a:t>
            </a:r>
            <a:r>
              <a:rPr lang="ko-KR" altLang="en-US" sz="1600" dirty="0">
                <a:solidFill>
                  <a:srgbClr val="264259"/>
                </a:solidFill>
              </a:rPr>
              <a:t>후 머리 위치를 변경</a:t>
            </a:r>
            <a:r>
              <a:rPr lang="en-US" altLang="ko-KR" sz="1600" dirty="0">
                <a:solidFill>
                  <a:srgbClr val="264259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ES" altLang="ko-KR" sz="1600" dirty="0">
                <a:solidFill>
                  <a:srgbClr val="264259"/>
                </a:solidFill>
              </a:rPr>
              <a:t>	snake[x-1][y]=snake[x][y]+1;		</a:t>
            </a:r>
          </a:p>
          <a:p>
            <a:pPr>
              <a:lnSpc>
                <a:spcPct val="150000"/>
              </a:lnSpc>
            </a:pPr>
            <a:r>
              <a:rPr lang="es-ES" altLang="ko-KR" sz="1600" dirty="0">
                <a:solidFill>
                  <a:srgbClr val="264259"/>
                </a:solidFill>
              </a:rPr>
              <a:t>	x=x-1;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264259"/>
                </a:solidFill>
              </a:rPr>
              <a:t>2.   </a:t>
            </a:r>
            <a:r>
              <a:rPr lang="ko-KR" altLang="en-US" sz="1600" dirty="0">
                <a:solidFill>
                  <a:srgbClr val="264259"/>
                </a:solidFill>
              </a:rPr>
              <a:t>전체 배열 값에서 </a:t>
            </a:r>
            <a:r>
              <a:rPr lang="en-US" altLang="ko-KR" sz="1600" dirty="0">
                <a:solidFill>
                  <a:srgbClr val="264259"/>
                </a:solidFill>
                <a:highlight>
                  <a:srgbClr val="FFFF00"/>
                </a:highlight>
              </a:rPr>
              <a:t>-1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수행</a:t>
            </a:r>
            <a:r>
              <a:rPr lang="en-US" altLang="ko-KR" sz="1600" dirty="0">
                <a:solidFill>
                  <a:srgbClr val="264259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264259"/>
                </a:solidFill>
              </a:rPr>
              <a:t>	</a:t>
            </a:r>
            <a:r>
              <a:rPr lang="ko-KR" altLang="en-US" sz="1600" dirty="0">
                <a:solidFill>
                  <a:srgbClr val="264259"/>
                </a:solidFill>
              </a:rPr>
              <a:t> </a:t>
            </a:r>
            <a:r>
              <a:rPr lang="en-US" altLang="ko-KR" sz="1600" dirty="0">
                <a:solidFill>
                  <a:srgbClr val="264259"/>
                </a:solidFill>
              </a:rPr>
              <a:t>snake[</a:t>
            </a:r>
            <a:r>
              <a:rPr lang="en-US" altLang="ko-KR" sz="1600" dirty="0" err="1">
                <a:solidFill>
                  <a:srgbClr val="264259"/>
                </a:solidFill>
              </a:rPr>
              <a:t>i</a:t>
            </a:r>
            <a:r>
              <a:rPr lang="en-US" altLang="ko-KR" sz="1600" dirty="0">
                <a:solidFill>
                  <a:srgbClr val="264259"/>
                </a:solidFill>
              </a:rPr>
              <a:t>][j]= snake[</a:t>
            </a:r>
            <a:r>
              <a:rPr lang="en-US" altLang="ko-KR" sz="1600" dirty="0" err="1">
                <a:solidFill>
                  <a:srgbClr val="264259"/>
                </a:solidFill>
              </a:rPr>
              <a:t>i</a:t>
            </a:r>
            <a:r>
              <a:rPr lang="en-US" altLang="ko-KR" sz="1600" dirty="0">
                <a:solidFill>
                  <a:srgbClr val="264259"/>
                </a:solidFill>
              </a:rPr>
              <a:t>][j] -1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264259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64259"/>
                </a:solidFill>
              </a:rPr>
              <a:t>Dot Matrix </a:t>
            </a:r>
            <a:r>
              <a:rPr lang="ko-KR" altLang="en-US" sz="1600" dirty="0">
                <a:solidFill>
                  <a:srgbClr val="264259"/>
                </a:solidFill>
              </a:rPr>
              <a:t>는 </a:t>
            </a:r>
            <a:r>
              <a:rPr lang="en-US" altLang="ko-KR" sz="1600" dirty="0">
                <a:solidFill>
                  <a:srgbClr val="264259"/>
                </a:solidFill>
              </a:rPr>
              <a:t>0 </a:t>
            </a:r>
            <a:r>
              <a:rPr lang="ko-KR" altLang="en-US" sz="1600" dirty="0">
                <a:solidFill>
                  <a:srgbClr val="264259"/>
                </a:solidFill>
              </a:rPr>
              <a:t>이상인 값만 불이 켜지게 설정되어서           </a:t>
            </a:r>
            <a:r>
              <a:rPr lang="ko-KR" altLang="en-US" sz="1600" dirty="0">
                <a:solidFill>
                  <a:srgbClr val="264259"/>
                </a:solidFill>
                <a:highlight>
                  <a:srgbClr val="FFFF00"/>
                </a:highlight>
              </a:rPr>
              <a:t>위로 이동한 것 처럼</a:t>
            </a:r>
            <a:r>
              <a:rPr lang="ko-KR" altLang="en-US" sz="1600" dirty="0">
                <a:solidFill>
                  <a:srgbClr val="264259"/>
                </a:solidFill>
              </a:rPr>
              <a:t> 보이게 됨</a:t>
            </a:r>
            <a:endParaRPr lang="en-US" altLang="ko-KR" sz="1600" dirty="0">
              <a:solidFill>
                <a:srgbClr val="264259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264259"/>
              </a:solidFill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55404" y="4304681"/>
            <a:ext cx="177525" cy="17752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3A2F1D-51B3-4A81-BBF2-AC78C0307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" y="1706162"/>
            <a:ext cx="346950" cy="3335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39E261E-9FB2-4FDC-9FB1-D829E82B40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629" y="625649"/>
            <a:ext cx="435421" cy="435421"/>
          </a:xfrm>
          <a:prstGeom prst="rect">
            <a:avLst/>
          </a:prstGeom>
        </p:spPr>
      </p:pic>
      <p:sp>
        <p:nvSpPr>
          <p:cNvPr id="31" name="모서리가 둥근 직사각형 39">
            <a:extLst>
              <a:ext uri="{FF2B5EF4-FFF2-40B4-BE49-F238E27FC236}">
                <a16:creationId xmlns:a16="http://schemas.microsoft.com/office/drawing/2014/main" id="{570E116D-8C8A-4A04-A944-662F47E14629}"/>
              </a:ext>
            </a:extLst>
          </p:cNvPr>
          <p:cNvSpPr/>
          <p:nvPr/>
        </p:nvSpPr>
        <p:spPr>
          <a:xfrm>
            <a:off x="2051836" y="599994"/>
            <a:ext cx="6096000" cy="504326"/>
          </a:xfrm>
          <a:prstGeom prst="roundRect">
            <a:avLst>
              <a:gd name="adj" fmla="val 342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r>
              <a:rPr lang="ko-KR" altLang="en-US" b="1" dirty="0">
                <a:solidFill>
                  <a:srgbClr val="264259"/>
                </a:solidFill>
              </a:rPr>
              <a:t>뱀 게임 알고리즘 </a:t>
            </a:r>
            <a:r>
              <a:rPr lang="en-US" altLang="ko-KR" b="1" dirty="0">
                <a:solidFill>
                  <a:srgbClr val="264259"/>
                </a:solidFill>
              </a:rPr>
              <a:t>: : </a:t>
            </a:r>
            <a:r>
              <a:rPr lang="ko-KR" altLang="en-US" b="1" dirty="0">
                <a:solidFill>
                  <a:srgbClr val="264259"/>
                </a:solidFill>
              </a:rPr>
              <a:t>이동</a:t>
            </a:r>
            <a:endParaRPr lang="en-US" altLang="ko-KR" b="1" dirty="0">
              <a:solidFill>
                <a:srgbClr val="264259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5290939-D744-430F-9F85-C54DC44A7C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3092" y="1541202"/>
            <a:ext cx="1770492" cy="2160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F11FB5E-0EA2-47FF-9A0E-9BEA302579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69142" y="3863421"/>
            <a:ext cx="1770492" cy="2160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536713D-D6D6-4531-9E6F-738446A058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6793" y="1541956"/>
            <a:ext cx="1770492" cy="2160000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F5318875-5598-48D7-A31E-8F74FC4DBE8F}"/>
              </a:ext>
            </a:extLst>
          </p:cNvPr>
          <p:cNvSpPr/>
          <p:nvPr/>
        </p:nvSpPr>
        <p:spPr>
          <a:xfrm>
            <a:off x="5399942" y="1538425"/>
            <a:ext cx="271198" cy="27119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9858E591-7AA4-4D69-BBE9-AB5F028B196F}"/>
              </a:ext>
            </a:extLst>
          </p:cNvPr>
          <p:cNvSpPr/>
          <p:nvPr/>
        </p:nvSpPr>
        <p:spPr>
          <a:xfrm>
            <a:off x="4272917" y="3886519"/>
            <a:ext cx="271198" cy="27119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4" name="말풍선: 타원형 33">
            <a:extLst>
              <a:ext uri="{FF2B5EF4-FFF2-40B4-BE49-F238E27FC236}">
                <a16:creationId xmlns:a16="http://schemas.microsoft.com/office/drawing/2014/main" id="{E8C803A9-882F-4707-86B8-6C6CB189BE1A}"/>
              </a:ext>
            </a:extLst>
          </p:cNvPr>
          <p:cNvSpPr/>
          <p:nvPr/>
        </p:nvSpPr>
        <p:spPr>
          <a:xfrm>
            <a:off x="1070986" y="2039676"/>
            <a:ext cx="707709" cy="288338"/>
          </a:xfrm>
          <a:prstGeom prst="wedgeEllipseCallout">
            <a:avLst>
              <a:gd name="adj1" fmla="val 103810"/>
              <a:gd name="adj2" fmla="val 29786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x,y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7" name="말풍선: 타원형 36">
            <a:extLst>
              <a:ext uri="{FF2B5EF4-FFF2-40B4-BE49-F238E27FC236}">
                <a16:creationId xmlns:a16="http://schemas.microsoft.com/office/drawing/2014/main" id="{68DD8017-8F0F-435F-B5C6-C3FD29F4075F}"/>
              </a:ext>
            </a:extLst>
          </p:cNvPr>
          <p:cNvSpPr/>
          <p:nvPr/>
        </p:nvSpPr>
        <p:spPr>
          <a:xfrm>
            <a:off x="4961772" y="1895507"/>
            <a:ext cx="707709" cy="288338"/>
          </a:xfrm>
          <a:prstGeom prst="wedgeEllipseCallout">
            <a:avLst>
              <a:gd name="adj1" fmla="val -100048"/>
              <a:gd name="adj2" fmla="val 512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x,y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A3EEEA8-CAB4-46A6-9631-D319B915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074665"/>
      </p:ext>
    </p:extLst>
  </p:cSld>
  <p:clrMapOvr>
    <a:masterClrMapping/>
  </p:clrMapOvr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1062</TotalTime>
  <Words>1247</Words>
  <Application>Microsoft Office PowerPoint</Application>
  <PresentationFormat>와이드스크린</PresentationFormat>
  <Paragraphs>301</Paragraphs>
  <Slides>29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2" baseType="lpstr">
      <vt:lpstr>맑은 고딕</vt:lpstr>
      <vt:lpstr>Arial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sangsu</cp:lastModifiedBy>
  <cp:revision>94</cp:revision>
  <dcterms:created xsi:type="dcterms:W3CDTF">2020-04-06T06:06:45Z</dcterms:created>
  <dcterms:modified xsi:type="dcterms:W3CDTF">2020-12-10T04:22:19Z</dcterms:modified>
</cp:coreProperties>
</file>

<file path=docProps/thumbnail.jpeg>
</file>